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handoutMasterIdLst>
    <p:handoutMasterId r:id="rId4"/>
  </p:handoutMasterIdLst>
  <p:sldIdLst>
    <p:sldId id="263" r:id="rId2"/>
  </p:sldIdLst>
  <p:sldSz cx="30243463" cy="42845038"/>
  <p:notesSz cx="6858000" cy="10059988"/>
  <p:defaultTextStyle>
    <a:defPPr>
      <a:defRPr lang="fr-FR"/>
    </a:defPPr>
    <a:lvl1pPr algn="l" defTabSz="4175125" rtl="0" eaLnBrk="0" fontAlgn="base" hangingPunct="0">
      <a:spcBef>
        <a:spcPct val="0"/>
      </a:spcBef>
      <a:spcAft>
        <a:spcPct val="0"/>
      </a:spcAft>
      <a:defRPr sz="8200" kern="1200">
        <a:solidFill>
          <a:schemeClr val="tx1"/>
        </a:solidFill>
        <a:latin typeface="Arial" charset="0"/>
        <a:ea typeface="+mn-ea"/>
        <a:cs typeface="Arial" charset="0"/>
      </a:defRPr>
    </a:lvl1pPr>
    <a:lvl2pPr marL="2087563" indent="-1630363" algn="l" defTabSz="4175125" rtl="0" eaLnBrk="0" fontAlgn="base" hangingPunct="0">
      <a:spcBef>
        <a:spcPct val="0"/>
      </a:spcBef>
      <a:spcAft>
        <a:spcPct val="0"/>
      </a:spcAft>
      <a:defRPr sz="8200" kern="1200">
        <a:solidFill>
          <a:schemeClr val="tx1"/>
        </a:solidFill>
        <a:latin typeface="Arial" charset="0"/>
        <a:ea typeface="+mn-ea"/>
        <a:cs typeface="Arial" charset="0"/>
      </a:defRPr>
    </a:lvl2pPr>
    <a:lvl3pPr marL="4175125" indent="-3260725" algn="l" defTabSz="4175125" rtl="0" eaLnBrk="0" fontAlgn="base" hangingPunct="0">
      <a:spcBef>
        <a:spcPct val="0"/>
      </a:spcBef>
      <a:spcAft>
        <a:spcPct val="0"/>
      </a:spcAft>
      <a:defRPr sz="8200" kern="1200">
        <a:solidFill>
          <a:schemeClr val="tx1"/>
        </a:solidFill>
        <a:latin typeface="Arial" charset="0"/>
        <a:ea typeface="+mn-ea"/>
        <a:cs typeface="Arial" charset="0"/>
      </a:defRPr>
    </a:lvl3pPr>
    <a:lvl4pPr marL="6264275" indent="-4892675" algn="l" defTabSz="4175125" rtl="0" eaLnBrk="0" fontAlgn="base" hangingPunct="0">
      <a:spcBef>
        <a:spcPct val="0"/>
      </a:spcBef>
      <a:spcAft>
        <a:spcPct val="0"/>
      </a:spcAft>
      <a:defRPr sz="8200" kern="1200">
        <a:solidFill>
          <a:schemeClr val="tx1"/>
        </a:solidFill>
        <a:latin typeface="Arial" charset="0"/>
        <a:ea typeface="+mn-ea"/>
        <a:cs typeface="Arial" charset="0"/>
      </a:defRPr>
    </a:lvl4pPr>
    <a:lvl5pPr marL="8351838" indent="-6523038" algn="l" defTabSz="4175125" rtl="0" eaLnBrk="0" fontAlgn="base" hangingPunct="0">
      <a:spcBef>
        <a:spcPct val="0"/>
      </a:spcBef>
      <a:spcAft>
        <a:spcPct val="0"/>
      </a:spcAft>
      <a:defRPr sz="8200" kern="1200">
        <a:solidFill>
          <a:schemeClr val="tx1"/>
        </a:solidFill>
        <a:latin typeface="Arial" charset="0"/>
        <a:ea typeface="+mn-ea"/>
        <a:cs typeface="Arial" charset="0"/>
      </a:defRPr>
    </a:lvl5pPr>
    <a:lvl6pPr marL="2286000" algn="l" defTabSz="914400" rtl="0" eaLnBrk="1" latinLnBrk="0" hangingPunct="1">
      <a:defRPr sz="8200" kern="1200">
        <a:solidFill>
          <a:schemeClr val="tx1"/>
        </a:solidFill>
        <a:latin typeface="Arial" charset="0"/>
        <a:ea typeface="+mn-ea"/>
        <a:cs typeface="Arial" charset="0"/>
      </a:defRPr>
    </a:lvl6pPr>
    <a:lvl7pPr marL="2743200" algn="l" defTabSz="914400" rtl="0" eaLnBrk="1" latinLnBrk="0" hangingPunct="1">
      <a:defRPr sz="8200" kern="1200">
        <a:solidFill>
          <a:schemeClr val="tx1"/>
        </a:solidFill>
        <a:latin typeface="Arial" charset="0"/>
        <a:ea typeface="+mn-ea"/>
        <a:cs typeface="Arial" charset="0"/>
      </a:defRPr>
    </a:lvl7pPr>
    <a:lvl8pPr marL="3200400" algn="l" defTabSz="914400" rtl="0" eaLnBrk="1" latinLnBrk="0" hangingPunct="1">
      <a:defRPr sz="8200" kern="1200">
        <a:solidFill>
          <a:schemeClr val="tx1"/>
        </a:solidFill>
        <a:latin typeface="Arial" charset="0"/>
        <a:ea typeface="+mn-ea"/>
        <a:cs typeface="Arial" charset="0"/>
      </a:defRPr>
    </a:lvl8pPr>
    <a:lvl9pPr marL="3657600" algn="l" defTabSz="914400" rtl="0" eaLnBrk="1" latinLnBrk="0" hangingPunct="1">
      <a:defRPr sz="8200"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5923" userDrawn="1">
          <p15:clr>
            <a:srgbClr val="A4A3A4"/>
          </p15:clr>
        </p15:guide>
        <p15:guide id="2" pos="18733" userDrawn="1">
          <p15:clr>
            <a:srgbClr val="A4A3A4"/>
          </p15:clr>
        </p15:guide>
        <p15:guide id="4" orient="horz" pos="25560" userDrawn="1">
          <p15:clr>
            <a:srgbClr val="A4A3A4"/>
          </p15:clr>
        </p15:guide>
        <p15:guide id="5" orient="horz" pos="26104" userDrawn="1">
          <p15:clr>
            <a:srgbClr val="A4A3A4"/>
          </p15:clr>
        </p15:guide>
        <p15:guide id="6" orient="horz" pos="26739" userDrawn="1">
          <p15:clr>
            <a:srgbClr val="A4A3A4"/>
          </p15:clr>
        </p15:guide>
        <p15:guide id="7" pos="31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0039"/>
    <a:srgbClr val="969696"/>
    <a:srgbClr val="029687"/>
    <a:srgbClr val="F6A723"/>
    <a:srgbClr val="FF9933"/>
    <a:srgbClr val="777777"/>
    <a:srgbClr val="3366FF"/>
    <a:srgbClr val="666699"/>
    <a:srgbClr val="FF5050"/>
    <a:srgbClr val="C75F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Style moyen 2 - Accentuation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C083E6E3-FA7D-4D7B-A595-EF9225AFEA82}" styleName="Style léger 1 - Accentuation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588" autoAdjust="0"/>
    <p:restoredTop sz="86421" autoAdjust="0"/>
  </p:normalViewPr>
  <p:slideViewPr>
    <p:cSldViewPr>
      <p:cViewPr>
        <p:scale>
          <a:sx n="50" d="100"/>
          <a:sy n="50" d="100"/>
        </p:scale>
        <p:origin x="448" y="360"/>
      </p:cViewPr>
      <p:guideLst>
        <p:guide orient="horz" pos="25923"/>
        <p:guide pos="18733"/>
        <p:guide orient="horz" pos="25560"/>
        <p:guide orient="horz" pos="26104"/>
        <p:guide orient="horz" pos="26739"/>
        <p:guide pos="31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0213" cy="503238"/>
          </a:xfrm>
          <a:prstGeom prst="rect">
            <a:avLst/>
          </a:prstGeom>
        </p:spPr>
        <p:txBody>
          <a:bodyPr vert="horz" lIns="96562" tIns="48282" rIns="96562" bIns="48282" rtlCol="0"/>
          <a:lstStyle>
            <a:lvl1pPr algn="l" defTabSz="4252299" eaLnBrk="1" fontAlgn="auto" hangingPunct="1">
              <a:spcBef>
                <a:spcPts val="0"/>
              </a:spcBef>
              <a:spcAft>
                <a:spcPts val="0"/>
              </a:spcAft>
              <a:defRPr sz="1300">
                <a:latin typeface="+mn-lt"/>
                <a:cs typeface="+mn-cs"/>
              </a:defRPr>
            </a:lvl1pPr>
          </a:lstStyle>
          <a:p>
            <a:pPr>
              <a:defRPr/>
            </a:pPr>
            <a:endParaRPr lang="fr-BE"/>
          </a:p>
        </p:txBody>
      </p:sp>
      <p:sp>
        <p:nvSpPr>
          <p:cNvPr id="3" name="Espace réservé de la date 2"/>
          <p:cNvSpPr>
            <a:spLocks noGrp="1"/>
          </p:cNvSpPr>
          <p:nvPr>
            <p:ph type="dt" sz="quarter" idx="1"/>
          </p:nvPr>
        </p:nvSpPr>
        <p:spPr>
          <a:xfrm>
            <a:off x="3886200" y="0"/>
            <a:ext cx="2970213" cy="503238"/>
          </a:xfrm>
          <a:prstGeom prst="rect">
            <a:avLst/>
          </a:prstGeom>
        </p:spPr>
        <p:txBody>
          <a:bodyPr vert="horz" lIns="96562" tIns="48282" rIns="96562" bIns="48282" rtlCol="0"/>
          <a:lstStyle>
            <a:lvl1pPr algn="r" defTabSz="4252299" eaLnBrk="1" fontAlgn="auto" hangingPunct="1">
              <a:spcBef>
                <a:spcPts val="0"/>
              </a:spcBef>
              <a:spcAft>
                <a:spcPts val="0"/>
              </a:spcAft>
              <a:defRPr sz="1300">
                <a:latin typeface="+mn-lt"/>
                <a:cs typeface="+mn-cs"/>
              </a:defRPr>
            </a:lvl1pPr>
          </a:lstStyle>
          <a:p>
            <a:pPr>
              <a:defRPr/>
            </a:pPr>
            <a:fld id="{3BA7EF55-F996-4B81-9441-DE83BD3FD412}" type="datetimeFigureOut">
              <a:rPr lang="fr-FR"/>
              <a:pPr>
                <a:defRPr/>
              </a:pPr>
              <a:t>27/02/2019</a:t>
            </a:fld>
            <a:endParaRPr lang="fr-BE"/>
          </a:p>
        </p:txBody>
      </p:sp>
      <p:sp>
        <p:nvSpPr>
          <p:cNvPr id="4" name="Espace réservé du pied de page 3"/>
          <p:cNvSpPr>
            <a:spLocks noGrp="1"/>
          </p:cNvSpPr>
          <p:nvPr>
            <p:ph type="ftr" sz="quarter" idx="2"/>
          </p:nvPr>
        </p:nvSpPr>
        <p:spPr>
          <a:xfrm>
            <a:off x="0" y="9555163"/>
            <a:ext cx="2970213" cy="503237"/>
          </a:xfrm>
          <a:prstGeom prst="rect">
            <a:avLst/>
          </a:prstGeom>
        </p:spPr>
        <p:txBody>
          <a:bodyPr vert="horz" lIns="96562" tIns="48282" rIns="96562" bIns="48282" rtlCol="0" anchor="b"/>
          <a:lstStyle>
            <a:lvl1pPr algn="l" defTabSz="4252299" eaLnBrk="1" fontAlgn="auto" hangingPunct="1">
              <a:spcBef>
                <a:spcPts val="0"/>
              </a:spcBef>
              <a:spcAft>
                <a:spcPts val="0"/>
              </a:spcAft>
              <a:defRPr sz="1300">
                <a:latin typeface="+mn-lt"/>
                <a:cs typeface="+mn-cs"/>
              </a:defRPr>
            </a:lvl1pPr>
          </a:lstStyle>
          <a:p>
            <a:pPr>
              <a:defRPr/>
            </a:pPr>
            <a:endParaRPr lang="fr-BE"/>
          </a:p>
        </p:txBody>
      </p:sp>
      <p:sp>
        <p:nvSpPr>
          <p:cNvPr id="5" name="Espace réservé du numéro de diapositive 4"/>
          <p:cNvSpPr>
            <a:spLocks noGrp="1"/>
          </p:cNvSpPr>
          <p:nvPr>
            <p:ph type="sldNum" sz="quarter" idx="3"/>
          </p:nvPr>
        </p:nvSpPr>
        <p:spPr>
          <a:xfrm>
            <a:off x="3886200" y="9555163"/>
            <a:ext cx="2970213" cy="503237"/>
          </a:xfrm>
          <a:prstGeom prst="rect">
            <a:avLst/>
          </a:prstGeom>
        </p:spPr>
        <p:txBody>
          <a:bodyPr vert="horz" wrap="square" lIns="96562" tIns="48282" rIns="96562" bIns="48282" numCol="1" anchor="b" anchorCtr="0" compatLnSpc="1">
            <a:prstTxWarp prst="textNoShape">
              <a:avLst/>
            </a:prstTxWarp>
          </a:bodyPr>
          <a:lstStyle>
            <a:lvl1pPr algn="r" defTabSz="4251325" eaLnBrk="1" hangingPunct="1">
              <a:defRPr sz="1300">
                <a:latin typeface="Calibri" pitchFamily="34" charset="0"/>
              </a:defRPr>
            </a:lvl1pPr>
          </a:lstStyle>
          <a:p>
            <a:pPr>
              <a:defRPr/>
            </a:pPr>
            <a:fld id="{CC3C1D29-AD1B-4E95-AFFF-60B7C630CEA2}" type="slidenum">
              <a:rPr lang="fr-BE" altLang="en-US"/>
              <a:pPr>
                <a:defRPr/>
              </a:pPr>
              <a:t>‹N°›</a:t>
            </a:fld>
            <a:endParaRPr lang="fr-BE" altLang="en-US"/>
          </a:p>
        </p:txBody>
      </p:sp>
    </p:spTree>
    <p:extLst>
      <p:ext uri="{BB962C8B-B14F-4D97-AF65-F5344CB8AC3E}">
        <p14:creationId xmlns:p14="http://schemas.microsoft.com/office/powerpoint/2010/main" val="295018192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png>
</file>

<file path=ppt/media/image14.jpeg>
</file>

<file path=ppt/media/image15.png>
</file>

<file path=ppt/media/image16.jpeg>
</file>

<file path=ppt/media/image17.png>
</file>

<file path=ppt/media/image18.jpeg>
</file>

<file path=ppt/media/image19.jpeg>
</file>

<file path=ppt/media/image2.jpeg>
</file>

<file path=ppt/media/image20.png>
</file>

<file path=ppt/media/image21.jpeg>
</file>

<file path=ppt/media/image22.png>
</file>

<file path=ppt/media/image23.jpeg>
</file>

<file path=ppt/media/image25.png>
</file>

<file path=ppt/media/image26.tiff>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0213" cy="503238"/>
          </a:xfrm>
          <a:prstGeom prst="rect">
            <a:avLst/>
          </a:prstGeom>
        </p:spPr>
        <p:txBody>
          <a:bodyPr vert="horz" lIns="96562" tIns="48282" rIns="96562" bIns="48282" rtlCol="0"/>
          <a:lstStyle>
            <a:lvl1pPr algn="l" defTabSz="4252299" eaLnBrk="1" fontAlgn="auto" hangingPunct="1">
              <a:spcBef>
                <a:spcPts val="0"/>
              </a:spcBef>
              <a:spcAft>
                <a:spcPts val="0"/>
              </a:spcAft>
              <a:defRPr sz="1300">
                <a:latin typeface="+mn-lt"/>
                <a:cs typeface="+mn-cs"/>
              </a:defRPr>
            </a:lvl1pPr>
          </a:lstStyle>
          <a:p>
            <a:pPr>
              <a:defRPr/>
            </a:pPr>
            <a:endParaRPr lang="fr-BE"/>
          </a:p>
        </p:txBody>
      </p:sp>
      <p:sp>
        <p:nvSpPr>
          <p:cNvPr id="3" name="Espace réservé de la date 2"/>
          <p:cNvSpPr>
            <a:spLocks noGrp="1"/>
          </p:cNvSpPr>
          <p:nvPr>
            <p:ph type="dt" idx="1"/>
          </p:nvPr>
        </p:nvSpPr>
        <p:spPr>
          <a:xfrm>
            <a:off x="3886200" y="0"/>
            <a:ext cx="2970213" cy="503238"/>
          </a:xfrm>
          <a:prstGeom prst="rect">
            <a:avLst/>
          </a:prstGeom>
        </p:spPr>
        <p:txBody>
          <a:bodyPr vert="horz" lIns="96562" tIns="48282" rIns="96562" bIns="48282" rtlCol="0"/>
          <a:lstStyle>
            <a:lvl1pPr algn="r" defTabSz="4252299" eaLnBrk="1" fontAlgn="auto" hangingPunct="1">
              <a:spcBef>
                <a:spcPts val="0"/>
              </a:spcBef>
              <a:spcAft>
                <a:spcPts val="0"/>
              </a:spcAft>
              <a:defRPr sz="1300">
                <a:latin typeface="+mn-lt"/>
                <a:cs typeface="+mn-cs"/>
              </a:defRPr>
            </a:lvl1pPr>
          </a:lstStyle>
          <a:p>
            <a:pPr>
              <a:defRPr/>
            </a:pPr>
            <a:fld id="{8D4995BA-8BE5-4DE7-B286-877D53D05E63}" type="datetimeFigureOut">
              <a:rPr lang="fr-FR"/>
              <a:pPr>
                <a:defRPr/>
              </a:pPr>
              <a:t>27/02/2019</a:t>
            </a:fld>
            <a:endParaRPr lang="fr-BE"/>
          </a:p>
        </p:txBody>
      </p:sp>
      <p:sp>
        <p:nvSpPr>
          <p:cNvPr id="4" name="Espace réservé de l'image des diapositives 3"/>
          <p:cNvSpPr>
            <a:spLocks noGrp="1" noRot="1" noChangeAspect="1"/>
          </p:cNvSpPr>
          <p:nvPr>
            <p:ph type="sldImg" idx="2"/>
          </p:nvPr>
        </p:nvSpPr>
        <p:spPr>
          <a:xfrm>
            <a:off x="2098675" y="752475"/>
            <a:ext cx="2660650" cy="3773488"/>
          </a:xfrm>
          <a:prstGeom prst="rect">
            <a:avLst/>
          </a:prstGeom>
          <a:noFill/>
          <a:ln w="12700">
            <a:solidFill>
              <a:prstClr val="black"/>
            </a:solidFill>
          </a:ln>
        </p:spPr>
        <p:txBody>
          <a:bodyPr vert="horz" lIns="96562" tIns="48282" rIns="96562" bIns="48282" rtlCol="0" anchor="ctr"/>
          <a:lstStyle/>
          <a:p>
            <a:pPr lvl="0"/>
            <a:endParaRPr lang="fr-BE" noProof="0"/>
          </a:p>
        </p:txBody>
      </p:sp>
      <p:sp>
        <p:nvSpPr>
          <p:cNvPr id="5" name="Espace réservé des commentaires 4"/>
          <p:cNvSpPr>
            <a:spLocks noGrp="1"/>
          </p:cNvSpPr>
          <p:nvPr>
            <p:ph type="body" sz="quarter" idx="3"/>
          </p:nvPr>
        </p:nvSpPr>
        <p:spPr>
          <a:xfrm>
            <a:off x="685800" y="4778375"/>
            <a:ext cx="5486400" cy="4527550"/>
          </a:xfrm>
          <a:prstGeom prst="rect">
            <a:avLst/>
          </a:prstGeom>
        </p:spPr>
        <p:txBody>
          <a:bodyPr vert="horz" lIns="96562" tIns="48282" rIns="96562" bIns="48282" rtlCol="0">
            <a:normAutofit/>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BE" noProof="0"/>
          </a:p>
        </p:txBody>
      </p:sp>
      <p:sp>
        <p:nvSpPr>
          <p:cNvPr id="6" name="Espace réservé du pied de page 5"/>
          <p:cNvSpPr>
            <a:spLocks noGrp="1"/>
          </p:cNvSpPr>
          <p:nvPr>
            <p:ph type="ftr" sz="quarter" idx="4"/>
          </p:nvPr>
        </p:nvSpPr>
        <p:spPr>
          <a:xfrm>
            <a:off x="0" y="9555163"/>
            <a:ext cx="2970213" cy="503237"/>
          </a:xfrm>
          <a:prstGeom prst="rect">
            <a:avLst/>
          </a:prstGeom>
        </p:spPr>
        <p:txBody>
          <a:bodyPr vert="horz" lIns="96562" tIns="48282" rIns="96562" bIns="48282" rtlCol="0" anchor="b"/>
          <a:lstStyle>
            <a:lvl1pPr algn="l" defTabSz="4252299" eaLnBrk="1" fontAlgn="auto" hangingPunct="1">
              <a:spcBef>
                <a:spcPts val="0"/>
              </a:spcBef>
              <a:spcAft>
                <a:spcPts val="0"/>
              </a:spcAft>
              <a:defRPr sz="1300">
                <a:latin typeface="+mn-lt"/>
                <a:cs typeface="+mn-cs"/>
              </a:defRPr>
            </a:lvl1pPr>
          </a:lstStyle>
          <a:p>
            <a:pPr>
              <a:defRPr/>
            </a:pPr>
            <a:endParaRPr lang="fr-BE"/>
          </a:p>
        </p:txBody>
      </p:sp>
      <p:sp>
        <p:nvSpPr>
          <p:cNvPr id="7" name="Espace réservé du numéro de diapositive 6"/>
          <p:cNvSpPr>
            <a:spLocks noGrp="1"/>
          </p:cNvSpPr>
          <p:nvPr>
            <p:ph type="sldNum" sz="quarter" idx="5"/>
          </p:nvPr>
        </p:nvSpPr>
        <p:spPr>
          <a:xfrm>
            <a:off x="3886200" y="9555163"/>
            <a:ext cx="2970213" cy="503237"/>
          </a:xfrm>
          <a:prstGeom prst="rect">
            <a:avLst/>
          </a:prstGeom>
        </p:spPr>
        <p:txBody>
          <a:bodyPr vert="horz" wrap="square" lIns="96562" tIns="48282" rIns="96562" bIns="48282" numCol="1" anchor="b" anchorCtr="0" compatLnSpc="1">
            <a:prstTxWarp prst="textNoShape">
              <a:avLst/>
            </a:prstTxWarp>
          </a:bodyPr>
          <a:lstStyle>
            <a:lvl1pPr algn="r" defTabSz="4251325" eaLnBrk="1" hangingPunct="1">
              <a:defRPr sz="1300">
                <a:latin typeface="Calibri" pitchFamily="34" charset="0"/>
              </a:defRPr>
            </a:lvl1pPr>
          </a:lstStyle>
          <a:p>
            <a:pPr>
              <a:defRPr/>
            </a:pPr>
            <a:fld id="{8D8359B8-01E4-49E7-BFA0-6E445A423911}" type="slidenum">
              <a:rPr lang="fr-BE" altLang="en-US"/>
              <a:pPr>
                <a:defRPr/>
              </a:pPr>
              <a:t>‹N°›</a:t>
            </a:fld>
            <a:endParaRPr lang="fr-BE" altLang="en-US"/>
          </a:p>
        </p:txBody>
      </p:sp>
    </p:spTree>
    <p:extLst>
      <p:ext uri="{BB962C8B-B14F-4D97-AF65-F5344CB8AC3E}">
        <p14:creationId xmlns:p14="http://schemas.microsoft.com/office/powerpoint/2010/main" val="160567151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18435"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defRPr/>
            </a:pPr>
            <a:r>
              <a:rPr lang="fr-BE" altLang="en-US" err="1"/>
              <a:t>www.virtualbox.org</a:t>
            </a:r>
            <a:r>
              <a:rPr lang="fr-BE" altLang="en-US"/>
              <a:t>[</a:t>
            </a:r>
            <a:endParaRPr lang="fr-BE"/>
          </a:p>
          <a:p>
            <a:pPr eaLnBrk="1" hangingPunct="1">
              <a:spcBef>
                <a:spcPct val="0"/>
              </a:spcBef>
            </a:pPr>
            <a:endParaRPr lang="fr-BE" altLang="en-US"/>
          </a:p>
          <a:p>
            <a:pPr eaLnBrk="1" hangingPunct="1">
              <a:spcBef>
                <a:spcPct val="0"/>
              </a:spcBef>
            </a:pPr>
            <a:r>
              <a:rPr lang="fr-BE" altLang="en-US" err="1"/>
              <a:t>www.ubuntu.com</a:t>
            </a:r>
            <a:endParaRPr lang="fr-BE" altLang="en-US"/>
          </a:p>
          <a:p>
            <a:pPr eaLnBrk="1" hangingPunct="1">
              <a:spcBef>
                <a:spcPct val="0"/>
              </a:spcBef>
            </a:pPr>
            <a:r>
              <a:rPr lang="fr-BE" altLang="en-US" err="1"/>
              <a:t>www.rstudio.com</a:t>
            </a:r>
            <a:endParaRPr lang="fr-BE" altLang="en-US"/>
          </a:p>
          <a:p>
            <a:pPr eaLnBrk="1" hangingPunct="1">
              <a:spcBef>
                <a:spcPct val="0"/>
              </a:spcBef>
            </a:pPr>
            <a:r>
              <a:rPr lang="fr-BE" altLang="en-US" err="1"/>
              <a:t>www.r-project.org</a:t>
            </a:r>
            <a:endParaRPr lang="fr-BE" altLang="en-US"/>
          </a:p>
          <a:p>
            <a:pPr eaLnBrk="1" hangingPunct="1">
              <a:spcBef>
                <a:spcPct val="0"/>
              </a:spcBef>
            </a:pPr>
            <a:r>
              <a:rPr lang="fr-BE" altLang="en-US" err="1"/>
              <a:t>www.github.com</a:t>
            </a:r>
            <a:endParaRPr lang="fr-BE" altLang="en-US"/>
          </a:p>
          <a:p>
            <a:pPr eaLnBrk="1" hangingPunct="1">
              <a:spcBef>
                <a:spcPct val="0"/>
              </a:spcBef>
            </a:pPr>
            <a:r>
              <a:rPr lang="fr-BE" altLang="en-US" err="1"/>
              <a:t>www.lyx.org</a:t>
            </a:r>
            <a:endParaRPr lang="fr-BE" altLang="en-US"/>
          </a:p>
          <a:p>
            <a:pPr eaLnBrk="1" hangingPunct="1">
              <a:spcBef>
                <a:spcPct val="0"/>
              </a:spcBef>
            </a:pPr>
            <a:r>
              <a:rPr lang="fr-BE" altLang="en-US" err="1"/>
              <a:t>www.python.org</a:t>
            </a:r>
            <a:endParaRPr lang="fr-BE" altLang="en-US"/>
          </a:p>
          <a:p>
            <a:pPr eaLnBrk="1" hangingPunct="1">
              <a:spcBef>
                <a:spcPct val="0"/>
              </a:spcBef>
            </a:pPr>
            <a:r>
              <a:rPr lang="fr-BE" altLang="en-US" err="1"/>
              <a:t>www.jupyter.org</a:t>
            </a:r>
            <a:endParaRPr lang="fr-BE" altLang="en-US"/>
          </a:p>
          <a:p>
            <a:pPr eaLnBrk="1" hangingPunct="1">
              <a:spcBef>
                <a:spcPct val="0"/>
              </a:spcBef>
            </a:pPr>
            <a:r>
              <a:rPr lang="fr-BE" altLang="en-US" err="1"/>
              <a:t>pythonhosted.org</a:t>
            </a:r>
            <a:r>
              <a:rPr lang="fr-BE" altLang="en-US"/>
              <a:t>/</a:t>
            </a:r>
            <a:r>
              <a:rPr lang="fr-BE" altLang="en-US" err="1"/>
              <a:t>spyder</a:t>
            </a:r>
            <a:r>
              <a:rPr lang="fr-BE" altLang="en-US"/>
              <a:t>/</a:t>
            </a:r>
            <a:r>
              <a:rPr lang="fr-BE" altLang="en-US" err="1"/>
              <a:t>index.htm</a:t>
            </a:r>
            <a:endParaRPr lang="fr-BE" altLang="en-US"/>
          </a:p>
          <a:p>
            <a:pPr eaLnBrk="1" hangingPunct="1">
              <a:spcBef>
                <a:spcPct val="0"/>
              </a:spcBef>
            </a:pPr>
            <a:endParaRPr lang="fr-BE" altLang="en-US"/>
          </a:p>
          <a:p>
            <a:pPr eaLnBrk="1" hangingPunct="1">
              <a:spcBef>
                <a:spcPct val="0"/>
              </a:spcBef>
            </a:pPr>
            <a:endParaRPr lang="fr-BE" altLang="en-US"/>
          </a:p>
        </p:txBody>
      </p:sp>
      <p:sp>
        <p:nvSpPr>
          <p:cNvPr id="18436" name="Espace réservé du numéro de diapositive 3"/>
          <p:cNvSpPr>
            <a:spLocks noGrp="1"/>
          </p:cNvSpPr>
          <p:nvPr>
            <p:ph type="sldNum" sz="quarter" idx="5"/>
          </p:nvPr>
        </p:nvSpPr>
        <p:spPr bwMode="auto">
          <a:noFill/>
          <a:ln>
            <a:miter lim="800000"/>
            <a:headEnd/>
            <a:tailEnd/>
          </a:ln>
        </p:spPr>
        <p:txBody>
          <a:bodyPr/>
          <a:lstStyle/>
          <a:p>
            <a:pPr defTabSz="4249738"/>
            <a:fld id="{316DB442-F2BA-4600-A0B5-A08A81765C88}" type="slidenum">
              <a:rPr lang="fr-BE" altLang="en-US" smtClean="0"/>
              <a:pPr defTabSz="4249738"/>
              <a:t>1</a:t>
            </a:fld>
            <a:endParaRPr lang="fr-BE" altLang="en-US"/>
          </a:p>
        </p:txBody>
      </p:sp>
    </p:spTree>
    <p:extLst>
      <p:ext uri="{BB962C8B-B14F-4D97-AF65-F5344CB8AC3E}">
        <p14:creationId xmlns:p14="http://schemas.microsoft.com/office/powerpoint/2010/main" val="12971314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jpeg"/><Relationship Id="rId1" Type="http://schemas.openxmlformats.org/officeDocument/2006/relationships/slideMaster" Target="../slideMasters/slideMaster1.xml"/><Relationship Id="rId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jpeg"/><Relationship Id="rId1" Type="http://schemas.openxmlformats.org/officeDocument/2006/relationships/slideMaster" Target="../slideMasters/slideMaster1.xml"/><Relationship Id="rId4" Type="http://schemas.openxmlformats.org/officeDocument/2006/relationships/image" Target="../media/image23.jpe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eg"/><Relationship Id="rId1" Type="http://schemas.openxmlformats.org/officeDocument/2006/relationships/slideMaster" Target="../slideMasters/slideMaster1.xml"/><Relationship Id="rId4" Type="http://schemas.openxmlformats.org/officeDocument/2006/relationships/image" Target="../media/image20.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re medecine &amp; pharmacie">
    <p:spTree>
      <p:nvGrpSpPr>
        <p:cNvPr id="1" name=""/>
        <p:cNvGrpSpPr/>
        <p:nvPr/>
      </p:nvGrpSpPr>
      <p:grpSpPr>
        <a:xfrm>
          <a:off x="0" y="0"/>
          <a:ext cx="0" cy="0"/>
          <a:chOff x="0" y="0"/>
          <a:chExt cx="0" cy="0"/>
        </a:xfrm>
      </p:grpSpPr>
      <p:pic>
        <p:nvPicPr>
          <p:cNvPr id="5" name="Image 9" descr="sciences_microscope_large.jpg"/>
          <p:cNvPicPr>
            <a:picLocks noChangeAspect="1"/>
          </p:cNvPicPr>
          <p:nvPr/>
        </p:nvPicPr>
        <p:blipFill>
          <a:blip r:embed="rId2" cstate="print">
            <a:lum bright="14000"/>
          </a:blip>
          <a:srcRect/>
          <a:stretch>
            <a:fillRect/>
          </a:stretch>
        </p:blipFill>
        <p:spPr bwMode="auto">
          <a:xfrm>
            <a:off x="7524750" y="2382838"/>
            <a:ext cx="22045613" cy="5507037"/>
          </a:xfrm>
          <a:prstGeom prst="rect">
            <a:avLst/>
          </a:prstGeom>
          <a:noFill/>
          <a:ln w="9525">
            <a:noFill/>
            <a:miter lim="800000"/>
            <a:headEnd/>
            <a:tailEnd/>
          </a:ln>
        </p:spPr>
      </p:pic>
      <p:sp>
        <p:nvSpPr>
          <p:cNvPr id="6" name="ZoneTexte 8"/>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t>Faculté de Médecine et Pharmacie</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Picture 2"/>
          <p:cNvPicPr>
            <a:picLocks noChangeAspect="1" noChangeArrowheads="1"/>
          </p:cNvPicPr>
          <p:nvPr/>
        </p:nvPicPr>
        <p:blipFill>
          <a:blip r:embed="rId4" cstate="print"/>
          <a:srcRect/>
          <a:stretch>
            <a:fillRect/>
          </a:stretch>
        </p:blipFill>
        <p:spPr bwMode="auto">
          <a:xfrm>
            <a:off x="511175" y="37836475"/>
            <a:ext cx="6286500" cy="2749550"/>
          </a:xfrm>
          <a:prstGeom prst="rect">
            <a:avLst/>
          </a:prstGeom>
          <a:noFill/>
          <a:ln w="9525">
            <a:noFill/>
            <a:miter lim="800000"/>
            <a:headEnd/>
            <a:tailEnd/>
          </a:ln>
        </p:spPr>
      </p:pic>
      <p:sp>
        <p:nvSpPr>
          <p:cNvPr id="3"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5"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0"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Architecture">
    <p:spTree>
      <p:nvGrpSpPr>
        <p:cNvPr id="1" name=""/>
        <p:cNvGrpSpPr/>
        <p:nvPr/>
      </p:nvGrpSpPr>
      <p:grpSpPr>
        <a:xfrm>
          <a:off x="0" y="0"/>
          <a:ext cx="0" cy="0"/>
          <a:chOff x="0" y="0"/>
          <a:chExt cx="0" cy="0"/>
        </a:xfrm>
      </p:grpSpPr>
      <p:pic>
        <p:nvPicPr>
          <p:cNvPr id="5" name="Image 8" descr="archi_large4.jpg"/>
          <p:cNvPicPr>
            <a:picLocks noChangeAspect="1"/>
          </p:cNvPicPr>
          <p:nvPr/>
        </p:nvPicPr>
        <p:blipFill>
          <a:blip r:embed="rId2" cstate="print"/>
          <a:srcRect/>
          <a:stretch>
            <a:fillRect/>
          </a:stretch>
        </p:blipFill>
        <p:spPr bwMode="auto">
          <a:xfrm>
            <a:off x="7537450" y="2381250"/>
            <a:ext cx="21993225" cy="5502275"/>
          </a:xfrm>
          <a:prstGeom prst="rect">
            <a:avLst/>
          </a:prstGeom>
          <a:noFill/>
          <a:ln w="9525">
            <a:noFill/>
            <a:miter lim="800000"/>
            <a:headEnd/>
            <a:tailEnd/>
          </a:ln>
        </p:spPr>
      </p:pic>
      <p:sp>
        <p:nvSpPr>
          <p:cNvPr id="6" name="ZoneTexte 12"/>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139700" dist="38100" dir="2700000" algn="tl" rotWithShape="0">
                    <a:prstClr val="black">
                      <a:alpha val="84000"/>
                    </a:prstClr>
                  </a:outerShdw>
                </a:effectLst>
                <a:latin typeface="Calibri" pitchFamily="34" charset="0"/>
                <a:ea typeface="Calibri" pitchFamily="34" charset="0"/>
                <a:cs typeface="Times New Roman" pitchFamily="18" charset="0"/>
              </a:rPr>
              <a:t>Faculté d’Architecture</a:t>
            </a:r>
          </a:p>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139700" dist="38100" dir="2700000" algn="tl" rotWithShape="0">
                    <a:prstClr val="black">
                      <a:alpha val="84000"/>
                    </a:prstClr>
                  </a:outerShdw>
                </a:effectLst>
                <a:latin typeface="Calibri" pitchFamily="34" charset="0"/>
                <a:ea typeface="Calibri" pitchFamily="34" charset="0"/>
                <a:cs typeface="Times New Roman" pitchFamily="18" charset="0"/>
              </a:rPr>
              <a:t>                                et d’Urbanisme</a:t>
            </a:r>
            <a:endParaRPr lang="fr-BE" sz="11800">
              <a:solidFill>
                <a:schemeClr val="bg1"/>
              </a:solidFill>
              <a:effectLst>
                <a:outerShdw blurRad="139700" dist="38100" dir="2700000" algn="tl" rotWithShape="0">
                  <a:prstClr val="black">
                    <a:alpha val="84000"/>
                  </a:prstClr>
                </a:outerShdw>
              </a:effectLst>
              <a:latin typeface="Calibri" pitchFamily="34" charset="0"/>
              <a:ea typeface="Calibri" pitchFamily="34" charset="0"/>
              <a:cs typeface="Times New Roman" pitchFamily="18" charset="0"/>
            </a:endParaRPr>
          </a:p>
          <a:p>
            <a:pPr marL="1565656" indent="-1565656" defTabSz="4176431" fontAlgn="auto">
              <a:spcBef>
                <a:spcPts val="0"/>
              </a:spcBef>
              <a:spcAft>
                <a:spcPts val="0"/>
              </a:spcAft>
              <a:buFont typeface="Arial" pitchFamily="34" charset="0"/>
              <a:buNone/>
              <a:defRPr/>
            </a:pPr>
            <a:endParaRPr lang="fr-BE" sz="11800">
              <a:solidFill>
                <a:schemeClr val="bg1"/>
              </a:solidFill>
              <a:effectLst>
                <a:outerShdw blurRad="50800" dist="38100" dir="2700000" algn="tl" rotWithShape="0">
                  <a:prstClr val="black">
                    <a:alpha val="40000"/>
                  </a:prst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Picture 1"/>
          <p:cNvPicPr>
            <a:picLocks noChangeAspect="1" noChangeArrowheads="1"/>
          </p:cNvPicPr>
          <p:nvPr/>
        </p:nvPicPr>
        <p:blipFill>
          <a:blip r:embed="rId4" cstate="print"/>
          <a:srcRect/>
          <a:stretch>
            <a:fillRect/>
          </a:stretch>
        </p:blipFill>
        <p:spPr bwMode="auto">
          <a:xfrm>
            <a:off x="546100" y="37769800"/>
            <a:ext cx="6067425" cy="2933700"/>
          </a:xfrm>
          <a:prstGeom prst="rect">
            <a:avLst/>
          </a:prstGeom>
          <a:noFill/>
          <a:ln w="9525">
            <a:noFill/>
            <a:miter lim="800000"/>
            <a:headEnd/>
            <a:tailEnd/>
          </a:ln>
        </p:spPr>
      </p:pic>
      <p:sp>
        <p:nvSpPr>
          <p:cNvPr id="14"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7"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9"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Titre Services généraux">
    <p:spTree>
      <p:nvGrpSpPr>
        <p:cNvPr id="1" name=""/>
        <p:cNvGrpSpPr/>
        <p:nvPr/>
      </p:nvGrpSpPr>
      <p:grpSpPr>
        <a:xfrm>
          <a:off x="0" y="0"/>
          <a:ext cx="0" cy="0"/>
          <a:chOff x="0" y="0"/>
          <a:chExt cx="0" cy="0"/>
        </a:xfrm>
      </p:grpSpPr>
      <p:pic>
        <p:nvPicPr>
          <p:cNvPr id="5" name="Image 8" descr="archi_large4.jpg"/>
          <p:cNvPicPr>
            <a:picLocks noChangeAspect="1"/>
          </p:cNvPicPr>
          <p:nvPr/>
        </p:nvPicPr>
        <p:blipFill>
          <a:blip r:embed="rId2" cstate="print"/>
          <a:srcRect/>
          <a:stretch>
            <a:fillRect/>
          </a:stretch>
        </p:blipFill>
        <p:spPr bwMode="auto">
          <a:xfrm>
            <a:off x="7537450" y="2381250"/>
            <a:ext cx="21993225" cy="5502275"/>
          </a:xfrm>
          <a:prstGeom prst="rect">
            <a:avLst/>
          </a:prstGeom>
          <a:noFill/>
          <a:ln w="9525">
            <a:noFill/>
            <a:miter lim="800000"/>
            <a:headEnd/>
            <a:tailEnd/>
          </a:ln>
        </p:spPr>
      </p:pic>
      <p:pic>
        <p:nvPicPr>
          <p:cNvPr id="6"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7" name="Picture 2" descr="Bannière"/>
          <p:cNvPicPr>
            <a:picLocks noChangeAspect="1" noChangeArrowheads="1"/>
          </p:cNvPicPr>
          <p:nvPr/>
        </p:nvPicPr>
        <p:blipFill>
          <a:blip r:embed="rId4" cstate="print"/>
          <a:srcRect/>
          <a:stretch>
            <a:fillRect/>
          </a:stretch>
        </p:blipFill>
        <p:spPr bwMode="auto">
          <a:xfrm>
            <a:off x="7564438" y="2365375"/>
            <a:ext cx="21953537" cy="5513388"/>
          </a:xfrm>
          <a:prstGeom prst="rect">
            <a:avLst/>
          </a:prstGeom>
          <a:noFill/>
          <a:ln w="9525">
            <a:noFill/>
            <a:miter lim="800000"/>
            <a:headEnd/>
            <a:tailEnd/>
          </a:ln>
        </p:spPr>
      </p:pic>
      <p:sp>
        <p:nvSpPr>
          <p:cNvPr id="14"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7"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9"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8"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re et contenu">
    <p:spTree>
      <p:nvGrpSpPr>
        <p:cNvPr id="1" name=""/>
        <p:cNvGrpSpPr/>
        <p:nvPr/>
      </p:nvGrpSpPr>
      <p:grpSpPr>
        <a:xfrm>
          <a:off x="0" y="0"/>
          <a:ext cx="0" cy="0"/>
          <a:chOff x="0" y="0"/>
          <a:chExt cx="0" cy="0"/>
        </a:xfrm>
      </p:grpSpPr>
      <p:sp>
        <p:nvSpPr>
          <p:cNvPr id="4" name="ZoneTexte 4"/>
          <p:cNvSpPr txBox="1">
            <a:spLocks noChangeArrowheads="1"/>
          </p:cNvSpPr>
          <p:nvPr/>
        </p:nvSpPr>
        <p:spPr bwMode="auto">
          <a:xfrm>
            <a:off x="-31750" y="41376600"/>
            <a:ext cx="7372350" cy="1220788"/>
          </a:xfrm>
          <a:prstGeom prst="rect">
            <a:avLst/>
          </a:prstGeom>
          <a:noFill/>
          <a:ln>
            <a:noFill/>
          </a:ln>
          <a:extLst/>
        </p:spPr>
        <p:txBody>
          <a:bodyPr lIns="417508" tIns="208756" rIns="417508" bIns="208756">
            <a:spAutoFit/>
          </a:bodyPr>
          <a:lstStyle>
            <a:lvl1pPr eaLnBrk="0" hangingPunct="0">
              <a:defRPr sz="8200">
                <a:solidFill>
                  <a:schemeClr val="tx1"/>
                </a:solidFill>
                <a:latin typeface="Arial" charset="0"/>
                <a:cs typeface="Arial" charset="0"/>
              </a:defRPr>
            </a:lvl1pPr>
            <a:lvl2pPr marL="742950" indent="-285750" eaLnBrk="0" hangingPunct="0">
              <a:defRPr sz="8200">
                <a:solidFill>
                  <a:schemeClr val="tx1"/>
                </a:solidFill>
                <a:latin typeface="Arial" charset="0"/>
                <a:cs typeface="Arial" charset="0"/>
              </a:defRPr>
            </a:lvl2pPr>
            <a:lvl3pPr marL="1143000" indent="-228600" eaLnBrk="0" hangingPunct="0">
              <a:defRPr sz="8200">
                <a:solidFill>
                  <a:schemeClr val="tx1"/>
                </a:solidFill>
                <a:latin typeface="Arial" charset="0"/>
                <a:cs typeface="Arial" charset="0"/>
              </a:defRPr>
            </a:lvl3pPr>
            <a:lvl4pPr marL="1600200" indent="-228600" eaLnBrk="0" hangingPunct="0">
              <a:defRPr sz="8200">
                <a:solidFill>
                  <a:schemeClr val="tx1"/>
                </a:solidFill>
                <a:latin typeface="Arial" charset="0"/>
                <a:cs typeface="Arial" charset="0"/>
              </a:defRPr>
            </a:lvl4pPr>
            <a:lvl5pPr marL="2057400" indent="-228600" eaLnBrk="0" hangingPunct="0">
              <a:defRPr sz="8200">
                <a:solidFill>
                  <a:schemeClr val="tx1"/>
                </a:solidFill>
                <a:latin typeface="Arial" charset="0"/>
                <a:cs typeface="Arial" charset="0"/>
              </a:defRPr>
            </a:lvl5pPr>
            <a:lvl6pPr marL="2514600" indent="-228600" defTabSz="4175125" eaLnBrk="0" fontAlgn="base" hangingPunct="0">
              <a:spcBef>
                <a:spcPct val="0"/>
              </a:spcBef>
              <a:spcAft>
                <a:spcPct val="0"/>
              </a:spcAft>
              <a:defRPr sz="8200">
                <a:solidFill>
                  <a:schemeClr val="tx1"/>
                </a:solidFill>
                <a:latin typeface="Arial" charset="0"/>
                <a:cs typeface="Arial" charset="0"/>
              </a:defRPr>
            </a:lvl6pPr>
            <a:lvl7pPr marL="2971800" indent="-228600" defTabSz="4175125" eaLnBrk="0" fontAlgn="base" hangingPunct="0">
              <a:spcBef>
                <a:spcPct val="0"/>
              </a:spcBef>
              <a:spcAft>
                <a:spcPct val="0"/>
              </a:spcAft>
              <a:defRPr sz="8200">
                <a:solidFill>
                  <a:schemeClr val="tx1"/>
                </a:solidFill>
                <a:latin typeface="Arial" charset="0"/>
                <a:cs typeface="Arial" charset="0"/>
              </a:defRPr>
            </a:lvl7pPr>
            <a:lvl8pPr marL="3429000" indent="-228600" defTabSz="4175125" eaLnBrk="0" fontAlgn="base" hangingPunct="0">
              <a:spcBef>
                <a:spcPct val="0"/>
              </a:spcBef>
              <a:spcAft>
                <a:spcPct val="0"/>
              </a:spcAft>
              <a:defRPr sz="8200">
                <a:solidFill>
                  <a:schemeClr val="tx1"/>
                </a:solidFill>
                <a:latin typeface="Arial" charset="0"/>
                <a:cs typeface="Arial" charset="0"/>
              </a:defRPr>
            </a:lvl8pPr>
            <a:lvl9pPr marL="3886200" indent="-228600" defTabSz="4175125" eaLnBrk="0" fontAlgn="base" hangingPunct="0">
              <a:spcBef>
                <a:spcPct val="0"/>
              </a:spcBef>
              <a:spcAft>
                <a:spcPct val="0"/>
              </a:spcAft>
              <a:defRPr sz="8200">
                <a:solidFill>
                  <a:schemeClr val="tx1"/>
                </a:solidFill>
                <a:latin typeface="Arial" charset="0"/>
                <a:cs typeface="Arial" charset="0"/>
              </a:defRPr>
            </a:lvl9pPr>
          </a:lstStyle>
          <a:p>
            <a:pPr algn="ctr" eaLnBrk="1" hangingPunct="1">
              <a:defRPr/>
            </a:pPr>
            <a:r>
              <a:rPr lang="fr-FR" sz="5200" b="1">
                <a:solidFill>
                  <a:srgbClr val="A6A6A6"/>
                </a:solidFill>
              </a:rPr>
              <a:t>Université de Mons</a:t>
            </a:r>
            <a:endParaRPr lang="fr-BE" sz="5200" b="1">
              <a:solidFill>
                <a:srgbClr val="A6A6A6"/>
              </a:solidFill>
            </a:endParaRPr>
          </a:p>
        </p:txBody>
      </p:sp>
      <p:pic>
        <p:nvPicPr>
          <p:cNvPr id="5" name="Picture 1"/>
          <p:cNvPicPr>
            <a:picLocks noChangeAspect="1" noChangeArrowheads="1"/>
          </p:cNvPicPr>
          <p:nvPr/>
        </p:nvPicPr>
        <p:blipFill>
          <a:blip r:embed="rId2" cstate="print"/>
          <a:srcRect/>
          <a:stretch>
            <a:fillRect/>
          </a:stretch>
        </p:blipFill>
        <p:spPr bwMode="auto">
          <a:xfrm>
            <a:off x="823913" y="1066800"/>
            <a:ext cx="5602287" cy="2014538"/>
          </a:xfrm>
          <a:prstGeom prst="rect">
            <a:avLst/>
          </a:prstGeom>
          <a:noFill/>
          <a:ln w="9525">
            <a:noFill/>
            <a:miter lim="800000"/>
            <a:headEnd/>
            <a:tailEnd/>
          </a:ln>
        </p:spPr>
      </p:pic>
      <p:sp>
        <p:nvSpPr>
          <p:cNvPr id="11" name="Titre 10"/>
          <p:cNvSpPr>
            <a:spLocks noGrp="1"/>
          </p:cNvSpPr>
          <p:nvPr>
            <p:ph type="title"/>
          </p:nvPr>
        </p:nvSpPr>
        <p:spPr>
          <a:xfrm>
            <a:off x="1512173" y="4183669"/>
            <a:ext cx="27219117" cy="4672959"/>
          </a:xfrm>
        </p:spPr>
        <p:txBody>
          <a:bodyPr/>
          <a:lstStyle>
            <a:lvl1pPr>
              <a:defRPr sz="11800">
                <a:solidFill>
                  <a:schemeClr val="accent2"/>
                </a:solidFill>
              </a:defRPr>
            </a:lvl1pPr>
          </a:lstStyle>
          <a:p>
            <a:r>
              <a:rPr lang="fr-FR"/>
              <a:t>Cliquez pour modifier le style du titre</a:t>
            </a:r>
            <a:endParaRPr lang="fr-BE" dirty="0"/>
          </a:p>
        </p:txBody>
      </p:sp>
      <p:sp>
        <p:nvSpPr>
          <p:cNvPr id="10" name="Espace réservé du contenu 2"/>
          <p:cNvSpPr>
            <a:spLocks noGrp="1"/>
          </p:cNvSpPr>
          <p:nvPr>
            <p:ph idx="12"/>
          </p:nvPr>
        </p:nvSpPr>
        <p:spPr>
          <a:xfrm>
            <a:off x="1512175" y="9593589"/>
            <a:ext cx="27291127" cy="30547997"/>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6"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titre et contenu">
    <p:spTree>
      <p:nvGrpSpPr>
        <p:cNvPr id="1" name=""/>
        <p:cNvGrpSpPr/>
        <p:nvPr/>
      </p:nvGrpSpPr>
      <p:grpSpPr>
        <a:xfrm>
          <a:off x="0" y="0"/>
          <a:ext cx="0" cy="0"/>
          <a:chOff x="0" y="0"/>
          <a:chExt cx="0" cy="0"/>
        </a:xfrm>
      </p:grpSpPr>
      <p:pic>
        <p:nvPicPr>
          <p:cNvPr id="2" name="Picture 1"/>
          <p:cNvPicPr>
            <a:picLocks noChangeAspect="1" noChangeArrowheads="1"/>
          </p:cNvPicPr>
          <p:nvPr/>
        </p:nvPicPr>
        <p:blipFill>
          <a:blip r:embed="rId2" cstate="print"/>
          <a:srcRect/>
          <a:stretch>
            <a:fillRect/>
          </a:stretch>
        </p:blipFill>
        <p:spPr bwMode="auto">
          <a:xfrm>
            <a:off x="904875" y="39925625"/>
            <a:ext cx="5603875" cy="2014538"/>
          </a:xfrm>
          <a:prstGeom prst="rect">
            <a:avLst/>
          </a:prstGeom>
          <a:noFill/>
          <a:ln w="9525">
            <a:noFill/>
            <a:miter lim="800000"/>
            <a:headEnd/>
            <a:tailEnd/>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Diapositive de titre">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itre Polytech">
    <p:spTree>
      <p:nvGrpSpPr>
        <p:cNvPr id="1" name=""/>
        <p:cNvGrpSpPr/>
        <p:nvPr/>
      </p:nvGrpSpPr>
      <p:grpSpPr>
        <a:xfrm>
          <a:off x="0" y="0"/>
          <a:ext cx="0" cy="0"/>
          <a:chOff x="0" y="0"/>
          <a:chExt cx="0" cy="0"/>
        </a:xfrm>
      </p:grpSpPr>
      <p:pic>
        <p:nvPicPr>
          <p:cNvPr id="5" name="Picture 8"/>
          <p:cNvPicPr>
            <a:picLocks noChangeAspect="1" noChangeArrowheads="1"/>
          </p:cNvPicPr>
          <p:nvPr/>
        </p:nvPicPr>
        <p:blipFill>
          <a:blip r:embed="rId2" cstate="print"/>
          <a:srcRect/>
          <a:stretch>
            <a:fillRect/>
          </a:stretch>
        </p:blipFill>
        <p:spPr bwMode="auto">
          <a:xfrm>
            <a:off x="1022350" y="38347650"/>
            <a:ext cx="5111750" cy="1757363"/>
          </a:xfrm>
          <a:prstGeom prst="rect">
            <a:avLst/>
          </a:prstGeom>
          <a:noFill/>
          <a:ln w="9525">
            <a:noFill/>
            <a:miter lim="800000"/>
            <a:headEnd/>
            <a:tailEnd/>
          </a:ln>
        </p:spPr>
      </p:pic>
      <p:pic>
        <p:nvPicPr>
          <p:cNvPr id="6" name="Image 9" descr="étudiante_large.jpg"/>
          <p:cNvPicPr>
            <a:picLocks noChangeAspect="1"/>
          </p:cNvPicPr>
          <p:nvPr/>
        </p:nvPicPr>
        <p:blipFill>
          <a:blip r:embed="rId3" cstate="print">
            <a:lum bright="2000"/>
          </a:blip>
          <a:srcRect/>
          <a:stretch>
            <a:fillRect/>
          </a:stretch>
        </p:blipFill>
        <p:spPr bwMode="auto">
          <a:xfrm>
            <a:off x="7515225" y="2359025"/>
            <a:ext cx="22064663" cy="5513388"/>
          </a:xfrm>
          <a:prstGeom prst="rect">
            <a:avLst/>
          </a:prstGeom>
          <a:noFill/>
          <a:ln w="9525">
            <a:noFill/>
            <a:miter lim="800000"/>
            <a:headEnd/>
            <a:tailEnd/>
          </a:ln>
        </p:spPr>
      </p:pic>
      <p:sp>
        <p:nvSpPr>
          <p:cNvPr id="7" name="ZoneTexte 19"/>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t>Faculté Polytechnique</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8" name="Picture 1"/>
          <p:cNvPicPr>
            <a:picLocks noChangeAspect="1" noChangeArrowheads="1"/>
          </p:cNvPicPr>
          <p:nvPr/>
        </p:nvPicPr>
        <p:blipFill>
          <a:blip r:embed="rId4" cstate="print"/>
          <a:srcRect/>
          <a:stretch>
            <a:fillRect/>
          </a:stretch>
        </p:blipFill>
        <p:spPr bwMode="auto">
          <a:xfrm>
            <a:off x="823913" y="1066800"/>
            <a:ext cx="5602287" cy="2014538"/>
          </a:xfrm>
          <a:prstGeom prst="rect">
            <a:avLst/>
          </a:prstGeom>
          <a:noFill/>
          <a:ln w="9525">
            <a:noFill/>
            <a:miter lim="800000"/>
            <a:headEnd/>
            <a:tailEnd/>
          </a:ln>
        </p:spPr>
      </p:pic>
      <p:sp>
        <p:nvSpPr>
          <p:cNvPr id="12"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3"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4"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re psycho &amp; sciences éducation">
    <p:spTree>
      <p:nvGrpSpPr>
        <p:cNvPr id="1" name=""/>
        <p:cNvGrpSpPr/>
        <p:nvPr/>
      </p:nvGrpSpPr>
      <p:grpSpPr>
        <a:xfrm>
          <a:off x="0" y="0"/>
          <a:ext cx="0" cy="0"/>
          <a:chOff x="0" y="0"/>
          <a:chExt cx="0" cy="0"/>
        </a:xfrm>
      </p:grpSpPr>
      <p:pic>
        <p:nvPicPr>
          <p:cNvPr id="5" name="Image 9" descr="passage_long.jpg"/>
          <p:cNvPicPr>
            <a:picLocks noChangeAspect="1"/>
          </p:cNvPicPr>
          <p:nvPr/>
        </p:nvPicPr>
        <p:blipFill>
          <a:blip r:embed="rId2" cstate="print">
            <a:lum bright="6000"/>
          </a:blip>
          <a:srcRect r="22485"/>
          <a:stretch>
            <a:fillRect/>
          </a:stretch>
        </p:blipFill>
        <p:spPr bwMode="auto">
          <a:xfrm>
            <a:off x="7508875" y="2376488"/>
            <a:ext cx="22044025" cy="5491162"/>
          </a:xfrm>
          <a:prstGeom prst="rect">
            <a:avLst/>
          </a:prstGeom>
          <a:noFill/>
          <a:ln w="9525">
            <a:noFill/>
            <a:miter lim="800000"/>
            <a:headEnd/>
            <a:tailEnd/>
          </a:ln>
        </p:spPr>
      </p:pic>
      <p:sp>
        <p:nvSpPr>
          <p:cNvPr id="6" name="ZoneTexte 22"/>
          <p:cNvSpPr txBox="1"/>
          <p:nvPr/>
        </p:nvSpPr>
        <p:spPr>
          <a:xfrm>
            <a:off x="7434263" y="1963738"/>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t>Faculté de Psychologie </a:t>
            </a:r>
            <a:b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br>
            <a: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t>et des Sciences de l’Education</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Image 9" descr="UMONS_Fac psy et siences educ_small.png"/>
          <p:cNvPicPr>
            <a:picLocks noChangeAspect="1"/>
          </p:cNvPicPr>
          <p:nvPr/>
        </p:nvPicPr>
        <p:blipFill>
          <a:blip r:embed="rId4" cstate="print"/>
          <a:srcRect/>
          <a:stretch>
            <a:fillRect/>
          </a:stretch>
        </p:blipFill>
        <p:spPr bwMode="auto">
          <a:xfrm>
            <a:off x="568325" y="37826950"/>
            <a:ext cx="6142038" cy="2727325"/>
          </a:xfrm>
          <a:prstGeom prst="rect">
            <a:avLst/>
          </a:prstGeom>
          <a:noFill/>
          <a:ln w="9525">
            <a:noFill/>
            <a:miter lim="800000"/>
            <a:headEnd/>
            <a:tailEnd/>
          </a:ln>
        </p:spPr>
      </p:pic>
      <p:sp>
        <p:nvSpPr>
          <p:cNvPr id="18"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9"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20"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itre Sciences">
    <p:spTree>
      <p:nvGrpSpPr>
        <p:cNvPr id="1" name=""/>
        <p:cNvGrpSpPr/>
        <p:nvPr/>
      </p:nvGrpSpPr>
      <p:grpSpPr>
        <a:xfrm>
          <a:off x="0" y="0"/>
          <a:ext cx="0" cy="0"/>
          <a:chOff x="0" y="0"/>
          <a:chExt cx="0" cy="0"/>
        </a:xfrm>
      </p:grpSpPr>
      <p:pic>
        <p:nvPicPr>
          <p:cNvPr id="5" name="Image 10" descr="sciences.jpg"/>
          <p:cNvPicPr>
            <a:picLocks noChangeAspect="1"/>
          </p:cNvPicPr>
          <p:nvPr/>
        </p:nvPicPr>
        <p:blipFill>
          <a:blip r:embed="rId2" cstate="print"/>
          <a:srcRect/>
          <a:stretch>
            <a:fillRect/>
          </a:stretch>
        </p:blipFill>
        <p:spPr bwMode="auto">
          <a:xfrm>
            <a:off x="7524750" y="2365375"/>
            <a:ext cx="22044025" cy="5519738"/>
          </a:xfrm>
          <a:prstGeom prst="rect">
            <a:avLst/>
          </a:prstGeom>
          <a:noFill/>
          <a:ln w="9525">
            <a:noFill/>
            <a:miter lim="800000"/>
            <a:headEnd/>
            <a:tailEnd/>
          </a:ln>
        </p:spPr>
      </p:pic>
      <p:sp>
        <p:nvSpPr>
          <p:cNvPr id="6" name="ZoneTexte 13"/>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t>Faculté des Sciences</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Picture 1"/>
          <p:cNvPicPr>
            <a:picLocks noChangeAspect="1" noChangeArrowheads="1"/>
          </p:cNvPicPr>
          <p:nvPr/>
        </p:nvPicPr>
        <p:blipFill>
          <a:blip r:embed="rId4" cstate="print"/>
          <a:srcRect/>
          <a:stretch>
            <a:fillRect/>
          </a:stretch>
        </p:blipFill>
        <p:spPr bwMode="auto">
          <a:xfrm>
            <a:off x="803275" y="37801550"/>
            <a:ext cx="5776913" cy="2900363"/>
          </a:xfrm>
          <a:prstGeom prst="rect">
            <a:avLst/>
          </a:prstGeom>
          <a:noFill/>
          <a:ln w="9525">
            <a:noFill/>
            <a:miter lim="800000"/>
            <a:headEnd/>
            <a:tailEnd/>
          </a:ln>
        </p:spPr>
      </p:pic>
      <p:sp>
        <p:nvSpPr>
          <p:cNvPr id="17"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9"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20"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re EII">
    <p:spTree>
      <p:nvGrpSpPr>
        <p:cNvPr id="1" name=""/>
        <p:cNvGrpSpPr/>
        <p:nvPr/>
      </p:nvGrpSpPr>
      <p:grpSpPr>
        <a:xfrm>
          <a:off x="0" y="0"/>
          <a:ext cx="0" cy="0"/>
          <a:chOff x="0" y="0"/>
          <a:chExt cx="0" cy="0"/>
        </a:xfrm>
      </p:grpSpPr>
      <p:pic>
        <p:nvPicPr>
          <p:cNvPr id="5" name="Image 22" descr="fti_eii.jpg"/>
          <p:cNvPicPr>
            <a:picLocks noChangeAspect="1"/>
          </p:cNvPicPr>
          <p:nvPr/>
        </p:nvPicPr>
        <p:blipFill>
          <a:blip r:embed="rId2" cstate="print"/>
          <a:srcRect/>
          <a:stretch>
            <a:fillRect/>
          </a:stretch>
        </p:blipFill>
        <p:spPr bwMode="auto">
          <a:xfrm>
            <a:off x="7539038" y="2379663"/>
            <a:ext cx="22067837" cy="5526087"/>
          </a:xfrm>
          <a:prstGeom prst="rect">
            <a:avLst/>
          </a:prstGeom>
          <a:noFill/>
          <a:ln w="9525">
            <a:noFill/>
            <a:miter lim="800000"/>
            <a:headEnd/>
            <a:tailEnd/>
          </a:ln>
        </p:spPr>
      </p:pic>
      <p:sp>
        <p:nvSpPr>
          <p:cNvPr id="6" name="ZoneTexte 16"/>
          <p:cNvSpPr txBox="1"/>
          <p:nvPr/>
        </p:nvSpPr>
        <p:spPr>
          <a:xfrm>
            <a:off x="7434263" y="1985963"/>
            <a:ext cx="22107525" cy="5803900"/>
          </a:xfrm>
          <a:prstGeom prst="rect">
            <a:avLst/>
          </a:prstGeom>
          <a:effectLst>
            <a:outerShdw blurRad="50800" dist="38100" dir="2700000" algn="tl" rotWithShape="0">
              <a:prstClr val="black"/>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300">
                <a:solidFill>
                  <a:schemeClr val="bg1"/>
                </a:solidFill>
                <a:effectLst>
                  <a:outerShdw blurRad="127000" dist="38100" dir="2700000" algn="tl" rotWithShape="0">
                    <a:prstClr val="black">
                      <a:alpha val="65000"/>
                    </a:prstClr>
                  </a:outerShdw>
                </a:effectLst>
                <a:latin typeface="Calibri" pitchFamily="34" charset="0"/>
                <a:ea typeface="Calibri" pitchFamily="34" charset="0"/>
                <a:cs typeface="Times New Roman" pitchFamily="18" charset="0"/>
              </a:rPr>
              <a:t>Faculté de Traduction </a:t>
            </a:r>
            <a:br>
              <a:rPr lang="fr-FR" sz="11300">
                <a:solidFill>
                  <a:schemeClr val="bg1"/>
                </a:solidFill>
                <a:effectLst>
                  <a:outerShdw blurRad="127000" dist="38100" dir="2700000" algn="tl" rotWithShape="0">
                    <a:prstClr val="black">
                      <a:alpha val="65000"/>
                    </a:prstClr>
                  </a:outerShdw>
                </a:effectLst>
                <a:latin typeface="Calibri" pitchFamily="34" charset="0"/>
                <a:ea typeface="Calibri" pitchFamily="34" charset="0"/>
                <a:cs typeface="Times New Roman" pitchFamily="18" charset="0"/>
              </a:rPr>
            </a:br>
            <a:r>
              <a:rPr lang="fr-FR" sz="11300">
                <a:solidFill>
                  <a:schemeClr val="bg1"/>
                </a:solidFill>
                <a:effectLst>
                  <a:outerShdw blurRad="127000" dist="38100" dir="2700000" algn="tl" rotWithShape="0">
                    <a:prstClr val="black">
                      <a:alpha val="65000"/>
                    </a:prstClr>
                  </a:outerShdw>
                </a:effectLst>
                <a:latin typeface="Calibri" pitchFamily="34" charset="0"/>
                <a:ea typeface="Calibri" pitchFamily="34" charset="0"/>
                <a:cs typeface="Times New Roman" pitchFamily="18" charset="0"/>
              </a:rPr>
              <a:t>et d’Interprétation</a:t>
            </a:r>
            <a:endParaRPr lang="fr-BE" sz="11300">
              <a:solidFill>
                <a:schemeClr val="bg1"/>
              </a:solidFill>
              <a:effectLst>
                <a:outerShdw blurRad="127000" dist="38100" dir="2700000" algn="tl" rotWithShape="0">
                  <a:prstClr val="black">
                    <a:alpha val="65000"/>
                  </a:prst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Picture 1"/>
          <p:cNvPicPr>
            <a:picLocks noChangeAspect="1" noChangeArrowheads="1"/>
          </p:cNvPicPr>
          <p:nvPr/>
        </p:nvPicPr>
        <p:blipFill>
          <a:blip r:embed="rId4" cstate="print"/>
          <a:srcRect/>
          <a:stretch>
            <a:fillRect/>
          </a:stretch>
        </p:blipFill>
        <p:spPr bwMode="auto">
          <a:xfrm>
            <a:off x="130175" y="37885688"/>
            <a:ext cx="6999288" cy="2847975"/>
          </a:xfrm>
          <a:prstGeom prst="rect">
            <a:avLst/>
          </a:prstGeom>
          <a:noFill/>
          <a:ln w="9525">
            <a:noFill/>
            <a:miter lim="800000"/>
            <a:headEnd/>
            <a:tailEnd/>
          </a:ln>
        </p:spPr>
      </p:pic>
      <p:sp>
        <p:nvSpPr>
          <p:cNvPr id="19"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20"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21"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itre Warocqué">
    <p:spTree>
      <p:nvGrpSpPr>
        <p:cNvPr id="1" name=""/>
        <p:cNvGrpSpPr/>
        <p:nvPr/>
      </p:nvGrpSpPr>
      <p:grpSpPr>
        <a:xfrm>
          <a:off x="0" y="0"/>
          <a:ext cx="0" cy="0"/>
          <a:chOff x="0" y="0"/>
          <a:chExt cx="0" cy="0"/>
        </a:xfrm>
      </p:grpSpPr>
      <p:pic>
        <p:nvPicPr>
          <p:cNvPr id="5" name="Image 8" descr="warocque.PNG"/>
          <p:cNvPicPr>
            <a:picLocks noChangeAspect="1"/>
          </p:cNvPicPr>
          <p:nvPr/>
        </p:nvPicPr>
        <p:blipFill>
          <a:blip r:embed="rId2" cstate="print"/>
          <a:srcRect/>
          <a:stretch>
            <a:fillRect/>
          </a:stretch>
        </p:blipFill>
        <p:spPr bwMode="auto">
          <a:xfrm>
            <a:off x="2273300" y="37187188"/>
            <a:ext cx="3405188" cy="3186112"/>
          </a:xfrm>
          <a:prstGeom prst="rect">
            <a:avLst/>
          </a:prstGeom>
          <a:noFill/>
          <a:ln w="9525">
            <a:noFill/>
            <a:miter lim="800000"/>
            <a:headEnd/>
            <a:tailEnd/>
          </a:ln>
        </p:spPr>
      </p:pic>
      <p:pic>
        <p:nvPicPr>
          <p:cNvPr id="6" name="Image 9" descr="warocque_etudiants_large.jpg"/>
          <p:cNvPicPr>
            <a:picLocks noChangeAspect="1"/>
          </p:cNvPicPr>
          <p:nvPr/>
        </p:nvPicPr>
        <p:blipFill>
          <a:blip r:embed="rId3" cstate="print">
            <a:lum bright="8000"/>
          </a:blip>
          <a:srcRect/>
          <a:stretch>
            <a:fillRect/>
          </a:stretch>
        </p:blipFill>
        <p:spPr bwMode="auto">
          <a:xfrm>
            <a:off x="7527925" y="2365375"/>
            <a:ext cx="22034500" cy="5513388"/>
          </a:xfrm>
          <a:prstGeom prst="rect">
            <a:avLst/>
          </a:prstGeom>
          <a:noFill/>
          <a:ln w="9525">
            <a:noFill/>
            <a:miter lim="800000"/>
            <a:headEnd/>
            <a:tailEnd/>
          </a:ln>
        </p:spPr>
      </p:pic>
      <p:sp>
        <p:nvSpPr>
          <p:cNvPr id="7" name="ZoneTexte 12"/>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228600" dist="38100" dir="2700000" algn="tl" rotWithShape="0">
                    <a:prstClr val="black">
                      <a:alpha val="69000"/>
                    </a:prstClr>
                  </a:outerShdw>
                </a:effectLst>
                <a:latin typeface="Calibri" pitchFamily="34" charset="0"/>
                <a:ea typeface="Calibri" pitchFamily="34" charset="0"/>
                <a:cs typeface="Times New Roman" pitchFamily="18" charset="0"/>
              </a:rPr>
              <a:t>Faculté Warocqué</a:t>
            </a:r>
          </a:p>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228600" dist="38100" dir="2700000" algn="tl" rotWithShape="0">
                    <a:prstClr val="black">
                      <a:alpha val="69000"/>
                    </a:prstClr>
                  </a:outerShdw>
                </a:effectLst>
                <a:latin typeface="Calibri" pitchFamily="34" charset="0"/>
                <a:ea typeface="Calibri" pitchFamily="34" charset="0"/>
                <a:cs typeface="Times New Roman" pitchFamily="18" charset="0"/>
              </a:rPr>
              <a:t>   d’Economie et de Gestion</a:t>
            </a:r>
            <a:endParaRPr lang="fr-BE" sz="11800">
              <a:solidFill>
                <a:schemeClr val="bg1"/>
              </a:solidFill>
              <a:effectLst>
                <a:outerShdw blurRad="228600" dist="38100" dir="2700000" algn="tl" rotWithShape="0">
                  <a:prstClr val="black">
                    <a:alpha val="69000"/>
                  </a:prstClr>
                </a:outerShdw>
              </a:effectLst>
              <a:latin typeface="Calibri" pitchFamily="34" charset="0"/>
              <a:ea typeface="Calibri" pitchFamily="34" charset="0"/>
              <a:cs typeface="Times New Roman" pitchFamily="18" charset="0"/>
            </a:endParaRPr>
          </a:p>
        </p:txBody>
      </p:sp>
      <p:pic>
        <p:nvPicPr>
          <p:cNvPr id="8" name="Picture 1"/>
          <p:cNvPicPr>
            <a:picLocks noChangeAspect="1" noChangeArrowheads="1"/>
          </p:cNvPicPr>
          <p:nvPr/>
        </p:nvPicPr>
        <p:blipFill>
          <a:blip r:embed="rId4" cstate="print"/>
          <a:srcRect/>
          <a:stretch>
            <a:fillRect/>
          </a:stretch>
        </p:blipFill>
        <p:spPr bwMode="auto">
          <a:xfrm>
            <a:off x="823913" y="1066800"/>
            <a:ext cx="5602287" cy="2014538"/>
          </a:xfrm>
          <a:prstGeom prst="rect">
            <a:avLst/>
          </a:prstGeom>
          <a:noFill/>
          <a:ln w="9525">
            <a:noFill/>
            <a:miter lim="800000"/>
            <a:headEnd/>
            <a:tailEnd/>
          </a:ln>
        </p:spPr>
      </p:pic>
      <p:sp>
        <p:nvSpPr>
          <p:cNvPr id="14"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7"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9"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re ISL">
    <p:spTree>
      <p:nvGrpSpPr>
        <p:cNvPr id="1" name=""/>
        <p:cNvGrpSpPr/>
        <p:nvPr/>
      </p:nvGrpSpPr>
      <p:grpSpPr>
        <a:xfrm>
          <a:off x="0" y="0"/>
          <a:ext cx="0" cy="0"/>
          <a:chOff x="0" y="0"/>
          <a:chExt cx="0" cy="0"/>
        </a:xfrm>
      </p:grpSpPr>
      <p:pic>
        <p:nvPicPr>
          <p:cNvPr id="5" name="Image 8" descr="sciences du langage.PNG"/>
          <p:cNvPicPr>
            <a:picLocks noChangeAspect="1"/>
          </p:cNvPicPr>
          <p:nvPr/>
        </p:nvPicPr>
        <p:blipFill>
          <a:blip r:embed="rId2" cstate="print"/>
          <a:srcRect/>
          <a:stretch>
            <a:fillRect/>
          </a:stretch>
        </p:blipFill>
        <p:spPr bwMode="auto">
          <a:xfrm>
            <a:off x="1465263" y="37161788"/>
            <a:ext cx="4322762" cy="3276600"/>
          </a:xfrm>
          <a:prstGeom prst="rect">
            <a:avLst/>
          </a:prstGeom>
          <a:noFill/>
          <a:ln w="9525">
            <a:noFill/>
            <a:miter lim="800000"/>
            <a:headEnd/>
            <a:tailEnd/>
          </a:ln>
        </p:spPr>
      </p:pic>
      <p:pic>
        <p:nvPicPr>
          <p:cNvPr id="6" name="Image 9" descr="phonétique_analyse_large.jpg"/>
          <p:cNvPicPr>
            <a:picLocks noChangeAspect="1"/>
          </p:cNvPicPr>
          <p:nvPr/>
        </p:nvPicPr>
        <p:blipFill>
          <a:blip r:embed="rId3" cstate="print"/>
          <a:srcRect/>
          <a:stretch>
            <a:fillRect/>
          </a:stretch>
        </p:blipFill>
        <p:spPr bwMode="auto">
          <a:xfrm>
            <a:off x="7519988" y="2376488"/>
            <a:ext cx="22042437" cy="5510212"/>
          </a:xfrm>
          <a:prstGeom prst="rect">
            <a:avLst/>
          </a:prstGeom>
          <a:noFill/>
          <a:ln w="9525">
            <a:noFill/>
            <a:miter lim="800000"/>
            <a:headEnd/>
            <a:tailEnd/>
          </a:ln>
        </p:spPr>
      </p:pic>
      <p:sp>
        <p:nvSpPr>
          <p:cNvPr id="7" name="ZoneTexte 12"/>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latin typeface="Calibri" pitchFamily="34" charset="0"/>
                <a:ea typeface="Calibri" pitchFamily="34" charset="0"/>
                <a:cs typeface="Times New Roman" pitchFamily="18" charset="0"/>
              </a:rPr>
              <a:t>Institut des Sciences du Langage</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8" name="Picture 1"/>
          <p:cNvPicPr>
            <a:picLocks noChangeAspect="1" noChangeArrowheads="1"/>
          </p:cNvPicPr>
          <p:nvPr/>
        </p:nvPicPr>
        <p:blipFill>
          <a:blip r:embed="rId4" cstate="print"/>
          <a:srcRect/>
          <a:stretch>
            <a:fillRect/>
          </a:stretch>
        </p:blipFill>
        <p:spPr bwMode="auto">
          <a:xfrm>
            <a:off x="823913" y="1066800"/>
            <a:ext cx="5602287" cy="2014538"/>
          </a:xfrm>
          <a:prstGeom prst="rect">
            <a:avLst/>
          </a:prstGeom>
          <a:noFill/>
          <a:ln w="9525">
            <a:noFill/>
            <a:miter lim="800000"/>
            <a:headEnd/>
            <a:tailEnd/>
          </a:ln>
        </p:spPr>
      </p:pic>
      <p:sp>
        <p:nvSpPr>
          <p:cNvPr id="14"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7"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9"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re Droit">
    <p:spTree>
      <p:nvGrpSpPr>
        <p:cNvPr id="1" name=""/>
        <p:cNvGrpSpPr/>
        <p:nvPr/>
      </p:nvGrpSpPr>
      <p:grpSpPr>
        <a:xfrm>
          <a:off x="0" y="0"/>
          <a:ext cx="0" cy="0"/>
          <a:chOff x="0" y="0"/>
          <a:chExt cx="0" cy="0"/>
        </a:xfrm>
      </p:grpSpPr>
      <p:pic>
        <p:nvPicPr>
          <p:cNvPr id="5" name="Picture 1"/>
          <p:cNvPicPr>
            <a:picLocks noChangeAspect="1" noChangeArrowheads="1"/>
          </p:cNvPicPr>
          <p:nvPr/>
        </p:nvPicPr>
        <p:blipFill>
          <a:blip r:embed="rId2" cstate="print"/>
          <a:srcRect/>
          <a:stretch>
            <a:fillRect/>
          </a:stretch>
        </p:blipFill>
        <p:spPr bwMode="auto">
          <a:xfrm>
            <a:off x="2303463" y="37053838"/>
            <a:ext cx="2736850" cy="3290887"/>
          </a:xfrm>
          <a:prstGeom prst="rect">
            <a:avLst/>
          </a:prstGeom>
          <a:noFill/>
          <a:ln w="9525">
            <a:noFill/>
            <a:miter lim="800000"/>
            <a:headEnd/>
            <a:tailEnd/>
          </a:ln>
        </p:spPr>
      </p:pic>
      <p:pic>
        <p:nvPicPr>
          <p:cNvPr id="6" name="Image 9" descr="sciences_etudiants_large.jpg"/>
          <p:cNvPicPr>
            <a:picLocks noChangeAspect="1"/>
          </p:cNvPicPr>
          <p:nvPr/>
        </p:nvPicPr>
        <p:blipFill>
          <a:blip r:embed="rId3" cstate="print">
            <a:lum bright="14000"/>
          </a:blip>
          <a:srcRect/>
          <a:stretch>
            <a:fillRect/>
          </a:stretch>
        </p:blipFill>
        <p:spPr bwMode="auto">
          <a:xfrm>
            <a:off x="7529513" y="2357438"/>
            <a:ext cx="22050375" cy="5510212"/>
          </a:xfrm>
          <a:prstGeom prst="rect">
            <a:avLst/>
          </a:prstGeom>
          <a:noFill/>
          <a:ln w="9525">
            <a:noFill/>
            <a:miter lim="800000"/>
            <a:headEnd/>
            <a:tailEnd/>
          </a:ln>
        </p:spPr>
      </p:pic>
      <p:sp>
        <p:nvSpPr>
          <p:cNvPr id="7" name="ZoneTexte 12"/>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latin typeface="Calibri" pitchFamily="34" charset="0"/>
                <a:ea typeface="Calibri" pitchFamily="34" charset="0"/>
                <a:cs typeface="Times New Roman" pitchFamily="18" charset="0"/>
              </a:rPr>
              <a:t>Institut des Sciences Juridiques</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8" name="Picture 1"/>
          <p:cNvPicPr>
            <a:picLocks noChangeAspect="1" noChangeArrowheads="1"/>
          </p:cNvPicPr>
          <p:nvPr/>
        </p:nvPicPr>
        <p:blipFill>
          <a:blip r:embed="rId4" cstate="print"/>
          <a:srcRect/>
          <a:stretch>
            <a:fillRect/>
          </a:stretch>
        </p:blipFill>
        <p:spPr bwMode="auto">
          <a:xfrm>
            <a:off x="823913" y="1066800"/>
            <a:ext cx="5602287" cy="2014538"/>
          </a:xfrm>
          <a:prstGeom prst="rect">
            <a:avLst/>
          </a:prstGeom>
          <a:noFill/>
          <a:ln w="9525">
            <a:noFill/>
            <a:miter lim="800000"/>
            <a:headEnd/>
            <a:tailEnd/>
          </a:ln>
        </p:spPr>
      </p:pic>
      <p:sp>
        <p:nvSpPr>
          <p:cNvPr id="14"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7"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9"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re SHS">
    <p:spTree>
      <p:nvGrpSpPr>
        <p:cNvPr id="1" name=""/>
        <p:cNvGrpSpPr/>
        <p:nvPr/>
      </p:nvGrpSpPr>
      <p:grpSpPr>
        <a:xfrm>
          <a:off x="0" y="0"/>
          <a:ext cx="0" cy="0"/>
          <a:chOff x="0" y="0"/>
          <a:chExt cx="0" cy="0"/>
        </a:xfrm>
      </p:grpSpPr>
      <p:pic>
        <p:nvPicPr>
          <p:cNvPr id="5" name="Image 9" descr="shs.jpg"/>
          <p:cNvPicPr>
            <a:picLocks noChangeAspect="1"/>
          </p:cNvPicPr>
          <p:nvPr/>
        </p:nvPicPr>
        <p:blipFill>
          <a:blip r:embed="rId2" cstate="print">
            <a:lum bright="10000"/>
          </a:blip>
          <a:srcRect/>
          <a:stretch>
            <a:fillRect/>
          </a:stretch>
        </p:blipFill>
        <p:spPr bwMode="auto">
          <a:xfrm>
            <a:off x="7529513" y="2393950"/>
            <a:ext cx="22039262" cy="5510213"/>
          </a:xfrm>
          <a:prstGeom prst="rect">
            <a:avLst/>
          </a:prstGeom>
          <a:noFill/>
          <a:ln w="9525">
            <a:noFill/>
            <a:miter lim="800000"/>
            <a:headEnd/>
            <a:tailEnd/>
          </a:ln>
        </p:spPr>
      </p:pic>
      <p:sp>
        <p:nvSpPr>
          <p:cNvPr id="6" name="ZoneTexte 16"/>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203200" dist="38100" dir="2700000" algn="tl" rotWithShape="0">
                    <a:prstClr val="black">
                      <a:alpha val="91000"/>
                    </a:prstClr>
                  </a:outerShdw>
                </a:effectLst>
                <a:latin typeface="Calibri" pitchFamily="34" charset="0"/>
                <a:ea typeface="Calibri" pitchFamily="34" charset="0"/>
                <a:cs typeface="Times New Roman" pitchFamily="18" charset="0"/>
              </a:rPr>
              <a:t>Institut des Sciences </a:t>
            </a:r>
          </a:p>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203200" dist="38100" dir="2700000" algn="tl" rotWithShape="0">
                    <a:prstClr val="black">
                      <a:alpha val="91000"/>
                    </a:prstClr>
                  </a:outerShdw>
                </a:effectLst>
                <a:latin typeface="Calibri" pitchFamily="34" charset="0"/>
                <a:ea typeface="Calibri" pitchFamily="34" charset="0"/>
                <a:cs typeface="Times New Roman" pitchFamily="18" charset="0"/>
              </a:rPr>
              <a:t>	Humaines et Sociales</a:t>
            </a:r>
            <a:endParaRPr lang="fr-BE" sz="11800">
              <a:solidFill>
                <a:schemeClr val="bg1"/>
              </a:solidFill>
              <a:effectLst>
                <a:outerShdw blurRad="203200" dist="38100" dir="2700000" algn="tl" rotWithShape="0">
                  <a:prstClr val="black">
                    <a:alpha val="91000"/>
                  </a:prst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Picture 3"/>
          <p:cNvPicPr>
            <a:picLocks noChangeAspect="1" noChangeArrowheads="1"/>
          </p:cNvPicPr>
          <p:nvPr/>
        </p:nvPicPr>
        <p:blipFill>
          <a:blip r:embed="rId4" cstate="print"/>
          <a:srcRect/>
          <a:stretch>
            <a:fillRect/>
          </a:stretch>
        </p:blipFill>
        <p:spPr bwMode="auto">
          <a:xfrm>
            <a:off x="703263" y="37931725"/>
            <a:ext cx="5522912" cy="2563813"/>
          </a:xfrm>
          <a:prstGeom prst="rect">
            <a:avLst/>
          </a:prstGeom>
          <a:noFill/>
          <a:ln w="9525">
            <a:noFill/>
            <a:miter lim="800000"/>
            <a:headEnd/>
            <a:tailEnd/>
          </a:ln>
        </p:spPr>
      </p:pic>
      <p:sp>
        <p:nvSpPr>
          <p:cNvPr id="19"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20"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21"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Espace réservé du titre 1"/>
          <p:cNvSpPr>
            <a:spLocks noGrp="1"/>
          </p:cNvSpPr>
          <p:nvPr>
            <p:ph type="title"/>
          </p:nvPr>
        </p:nvSpPr>
        <p:spPr bwMode="auto">
          <a:xfrm>
            <a:off x="1512888" y="1716088"/>
            <a:ext cx="27217687" cy="7140575"/>
          </a:xfrm>
          <a:prstGeom prst="rect">
            <a:avLst/>
          </a:prstGeom>
          <a:noFill/>
          <a:ln w="9525">
            <a:noFill/>
            <a:miter lim="800000"/>
            <a:headEnd/>
            <a:tailEnd/>
          </a:ln>
        </p:spPr>
        <p:txBody>
          <a:bodyPr vert="horz" wrap="square" lIns="417508" tIns="208756" rIns="417508" bIns="208756" numCol="1" anchor="ctr" anchorCtr="0" compatLnSpc="1">
            <a:prstTxWarp prst="textNoShape">
              <a:avLst/>
            </a:prstTxWarp>
          </a:bodyPr>
          <a:lstStyle/>
          <a:p>
            <a:pPr lvl="0"/>
            <a:r>
              <a:rPr lang="fr-FR" altLang="en-US"/>
              <a:t>Cliquez pour modifier le style du titre</a:t>
            </a:r>
            <a:endParaRPr lang="fr-BE" altLang="en-US"/>
          </a:p>
        </p:txBody>
      </p:sp>
      <p:sp>
        <p:nvSpPr>
          <p:cNvPr id="1027" name="Espace réservé du texte 2"/>
          <p:cNvSpPr>
            <a:spLocks noGrp="1"/>
          </p:cNvSpPr>
          <p:nvPr>
            <p:ph type="body" idx="1"/>
          </p:nvPr>
        </p:nvSpPr>
        <p:spPr bwMode="auto">
          <a:xfrm>
            <a:off x="1512888" y="9996488"/>
            <a:ext cx="27217687" cy="28276550"/>
          </a:xfrm>
          <a:prstGeom prst="rect">
            <a:avLst/>
          </a:prstGeom>
          <a:noFill/>
          <a:ln w="9525">
            <a:noFill/>
            <a:miter lim="800000"/>
            <a:headEnd/>
            <a:tailEnd/>
          </a:ln>
        </p:spPr>
        <p:txBody>
          <a:bodyPr vert="horz" wrap="square" lIns="417508" tIns="208756" rIns="417508" bIns="208756" numCol="1" anchor="t" anchorCtr="0" compatLnSpc="1">
            <a:prstTxWarp prst="textNoShape">
              <a:avLst/>
            </a:prstTxWarp>
          </a:bodyPr>
          <a:lstStyle/>
          <a:p>
            <a:pPr lvl="0"/>
            <a:r>
              <a:rPr lang="fr-FR" altLang="en-US"/>
              <a:t>Cliquez pour modifier les styles du texte du masque</a:t>
            </a:r>
          </a:p>
          <a:p>
            <a:pPr lvl="1"/>
            <a:r>
              <a:rPr lang="fr-FR" altLang="en-US"/>
              <a:t>Deuxième niveau</a:t>
            </a:r>
          </a:p>
          <a:p>
            <a:pPr lvl="2"/>
            <a:r>
              <a:rPr lang="fr-FR" altLang="en-US"/>
              <a:t>Troisième niveau</a:t>
            </a:r>
          </a:p>
          <a:p>
            <a:pPr lvl="3"/>
            <a:r>
              <a:rPr lang="fr-FR" altLang="en-US"/>
              <a:t>Quatrième niveau</a:t>
            </a:r>
          </a:p>
          <a:p>
            <a:pPr lvl="4"/>
            <a:r>
              <a:rPr lang="fr-FR" altLang="en-US"/>
              <a:t>Cinquième niveau</a:t>
            </a:r>
          </a:p>
        </p:txBody>
      </p:sp>
      <p:pic>
        <p:nvPicPr>
          <p:cNvPr id="1028" name="Picture 2"/>
          <p:cNvPicPr>
            <a:picLocks noChangeAspect="1" noChangeArrowheads="1"/>
          </p:cNvPicPr>
          <p:nvPr/>
        </p:nvPicPr>
        <p:blipFill>
          <a:blip r:embed="rId16" cstate="print"/>
          <a:srcRect l="269" t="20290" r="13968" b="25948"/>
          <a:stretch>
            <a:fillRect/>
          </a:stretch>
        </p:blipFill>
        <p:spPr bwMode="auto">
          <a:xfrm>
            <a:off x="0" y="0"/>
            <a:ext cx="30243463" cy="490538"/>
          </a:xfrm>
          <a:prstGeom prst="rect">
            <a:avLst/>
          </a:prstGeom>
          <a:noFill/>
          <a:ln w="9525">
            <a:noFill/>
            <a:miter lim="800000"/>
            <a:headEnd/>
            <a:tailEnd/>
          </a:ln>
        </p:spPr>
      </p:pic>
      <p:pic>
        <p:nvPicPr>
          <p:cNvPr id="1029" name="Picture 2"/>
          <p:cNvPicPr>
            <a:picLocks noChangeAspect="1" noChangeArrowheads="1"/>
          </p:cNvPicPr>
          <p:nvPr/>
        </p:nvPicPr>
        <p:blipFill>
          <a:blip r:embed="rId16" cstate="print"/>
          <a:srcRect l="269" t="20290" r="13968" b="25948"/>
          <a:stretch>
            <a:fillRect/>
          </a:stretch>
        </p:blipFill>
        <p:spPr bwMode="auto">
          <a:xfrm>
            <a:off x="0" y="40354250"/>
            <a:ext cx="30243463" cy="2490788"/>
          </a:xfrm>
          <a:prstGeom prst="rect">
            <a:avLst/>
          </a:prstGeom>
          <a:noFill/>
          <a:ln w="9525">
            <a:noFill/>
            <a:miter lim="800000"/>
            <a:headEnd/>
            <a:tailEnd/>
          </a:ln>
        </p:spPr>
      </p:pic>
      <p:sp>
        <p:nvSpPr>
          <p:cNvPr id="6" name="Espace réservé du pied de page 5"/>
          <p:cNvSpPr>
            <a:spLocks noGrp="1"/>
          </p:cNvSpPr>
          <p:nvPr>
            <p:ph type="ftr" sz="quarter" idx="3"/>
          </p:nvPr>
        </p:nvSpPr>
        <p:spPr>
          <a:xfrm>
            <a:off x="7372350" y="41119425"/>
            <a:ext cx="22871113" cy="1725613"/>
          </a:xfrm>
          <a:prstGeom prst="rect">
            <a:avLst/>
          </a:prstGeom>
        </p:spPr>
        <p:txBody>
          <a:bodyPr vert="horz" lIns="417508" tIns="208756" rIns="417508" bIns="208756" rtlCol="0" anchor="ctr"/>
          <a:lstStyle>
            <a:lvl1pPr algn="l" defTabSz="4176431" eaLnBrk="1" fontAlgn="auto" hangingPunct="1">
              <a:spcBef>
                <a:spcPts val="0"/>
              </a:spcBef>
              <a:spcAft>
                <a:spcPts val="0"/>
              </a:spcAft>
              <a:defRPr sz="5700">
                <a:solidFill>
                  <a:schemeClr val="tx1"/>
                </a:solidFill>
                <a:latin typeface="+mn-lt"/>
                <a:cs typeface="+mn-cs"/>
              </a:defRPr>
            </a:lvl1pPr>
          </a:lstStyle>
          <a:p>
            <a:pPr>
              <a:defRPr/>
            </a:pPr>
            <a:endParaRPr lang="fr-BE"/>
          </a:p>
        </p:txBody>
      </p:sp>
    </p:spTree>
  </p:cSld>
  <p:clrMap bg1="lt1" tx1="dk1" bg2="lt2" tx2="dk2" accent1="accent1" accent2="accent2" accent3="accent3" accent4="accent4" accent5="accent5" accent6="accent6" hlink="hlink" folHlink="folHlink"/>
  <p:sldLayoutIdLst>
    <p:sldLayoutId id="2147484963" r:id="rId1"/>
    <p:sldLayoutId id="2147484964" r:id="rId2"/>
    <p:sldLayoutId id="2147484965" r:id="rId3"/>
    <p:sldLayoutId id="2147484966" r:id="rId4"/>
    <p:sldLayoutId id="2147484967" r:id="rId5"/>
    <p:sldLayoutId id="2147484968" r:id="rId6"/>
    <p:sldLayoutId id="2147484969" r:id="rId7"/>
    <p:sldLayoutId id="2147484970" r:id="rId8"/>
    <p:sldLayoutId id="2147484971" r:id="rId9"/>
    <p:sldLayoutId id="2147484972" r:id="rId10"/>
    <p:sldLayoutId id="2147484973" r:id="rId11"/>
    <p:sldLayoutId id="2147484974" r:id="rId12"/>
    <p:sldLayoutId id="2147484975" r:id="rId13"/>
    <p:sldLayoutId id="2147484976" r:id="rId14"/>
  </p:sldLayoutIdLst>
  <p:txStyles>
    <p:titleStyle>
      <a:lvl1pPr algn="ctr" rtl="0" eaLnBrk="0" fontAlgn="base" hangingPunct="0">
        <a:spcBef>
          <a:spcPct val="0"/>
        </a:spcBef>
        <a:spcAft>
          <a:spcPct val="0"/>
        </a:spcAft>
        <a:defRPr lang="fr-BE" sz="20100" b="1" kern="1200" dirty="0">
          <a:solidFill>
            <a:schemeClr val="accent2"/>
          </a:solidFill>
          <a:latin typeface="Calibri" pitchFamily="34" charset="0"/>
          <a:ea typeface="+mj-ea"/>
          <a:cs typeface="Arial" pitchFamily="34" charset="0"/>
        </a:defRPr>
      </a:lvl1pPr>
      <a:lvl2pPr algn="ctr" rtl="0" eaLnBrk="0" fontAlgn="base" hangingPunct="0">
        <a:spcBef>
          <a:spcPct val="0"/>
        </a:spcBef>
        <a:spcAft>
          <a:spcPct val="0"/>
        </a:spcAft>
        <a:defRPr sz="20100" b="1">
          <a:solidFill>
            <a:schemeClr val="accent2"/>
          </a:solidFill>
          <a:latin typeface="Calibri" pitchFamily="34" charset="0"/>
          <a:cs typeface="Arial" charset="0"/>
        </a:defRPr>
      </a:lvl2pPr>
      <a:lvl3pPr algn="ctr" rtl="0" eaLnBrk="0" fontAlgn="base" hangingPunct="0">
        <a:spcBef>
          <a:spcPct val="0"/>
        </a:spcBef>
        <a:spcAft>
          <a:spcPct val="0"/>
        </a:spcAft>
        <a:defRPr sz="20100" b="1">
          <a:solidFill>
            <a:schemeClr val="accent2"/>
          </a:solidFill>
          <a:latin typeface="Calibri" pitchFamily="34" charset="0"/>
          <a:cs typeface="Arial" charset="0"/>
        </a:defRPr>
      </a:lvl3pPr>
      <a:lvl4pPr algn="ctr" rtl="0" eaLnBrk="0" fontAlgn="base" hangingPunct="0">
        <a:spcBef>
          <a:spcPct val="0"/>
        </a:spcBef>
        <a:spcAft>
          <a:spcPct val="0"/>
        </a:spcAft>
        <a:defRPr sz="20100" b="1">
          <a:solidFill>
            <a:schemeClr val="accent2"/>
          </a:solidFill>
          <a:latin typeface="Calibri" pitchFamily="34" charset="0"/>
          <a:cs typeface="Arial" charset="0"/>
        </a:defRPr>
      </a:lvl4pPr>
      <a:lvl5pPr algn="ctr" rtl="0" eaLnBrk="0" fontAlgn="base" hangingPunct="0">
        <a:spcBef>
          <a:spcPct val="0"/>
        </a:spcBef>
        <a:spcAft>
          <a:spcPct val="0"/>
        </a:spcAft>
        <a:defRPr sz="20100" b="1">
          <a:solidFill>
            <a:schemeClr val="accent2"/>
          </a:solidFill>
          <a:latin typeface="Calibri" pitchFamily="34" charset="0"/>
          <a:cs typeface="Arial" charset="0"/>
        </a:defRPr>
      </a:lvl5pPr>
      <a:lvl6pPr marL="2087542" algn="ctr" rtl="0" eaLnBrk="1" fontAlgn="base" hangingPunct="1">
        <a:spcBef>
          <a:spcPct val="0"/>
        </a:spcBef>
        <a:spcAft>
          <a:spcPct val="0"/>
        </a:spcAft>
        <a:defRPr sz="20100" b="1">
          <a:solidFill>
            <a:srgbClr val="C44C4C"/>
          </a:solidFill>
          <a:latin typeface="Calibri" pitchFamily="34" charset="0"/>
          <a:cs typeface="Arial" charset="0"/>
        </a:defRPr>
      </a:lvl6pPr>
      <a:lvl7pPr marL="4175088" algn="ctr" rtl="0" eaLnBrk="1" fontAlgn="base" hangingPunct="1">
        <a:spcBef>
          <a:spcPct val="0"/>
        </a:spcBef>
        <a:spcAft>
          <a:spcPct val="0"/>
        </a:spcAft>
        <a:defRPr sz="20100" b="1">
          <a:solidFill>
            <a:srgbClr val="C44C4C"/>
          </a:solidFill>
          <a:latin typeface="Calibri" pitchFamily="34" charset="0"/>
          <a:cs typeface="Arial" charset="0"/>
        </a:defRPr>
      </a:lvl7pPr>
      <a:lvl8pPr marL="6262630" algn="ctr" rtl="0" eaLnBrk="1" fontAlgn="base" hangingPunct="1">
        <a:spcBef>
          <a:spcPct val="0"/>
        </a:spcBef>
        <a:spcAft>
          <a:spcPct val="0"/>
        </a:spcAft>
        <a:defRPr sz="20100" b="1">
          <a:solidFill>
            <a:srgbClr val="C44C4C"/>
          </a:solidFill>
          <a:latin typeface="Calibri" pitchFamily="34" charset="0"/>
          <a:cs typeface="Arial" charset="0"/>
        </a:defRPr>
      </a:lvl8pPr>
      <a:lvl9pPr marL="8350177" algn="ctr" rtl="0" eaLnBrk="1" fontAlgn="base" hangingPunct="1">
        <a:spcBef>
          <a:spcPct val="0"/>
        </a:spcBef>
        <a:spcAft>
          <a:spcPct val="0"/>
        </a:spcAft>
        <a:defRPr sz="20100" b="1">
          <a:solidFill>
            <a:srgbClr val="C44C4C"/>
          </a:solidFill>
          <a:latin typeface="Calibri" pitchFamily="34" charset="0"/>
          <a:cs typeface="Arial" charset="0"/>
        </a:defRPr>
      </a:lvl9pPr>
    </p:titleStyle>
    <p:bodyStyle>
      <a:lvl1pPr marL="342900" indent="-342900" algn="l" rtl="0" eaLnBrk="0" fontAlgn="base" hangingPunct="0">
        <a:spcBef>
          <a:spcPct val="20000"/>
        </a:spcBef>
        <a:spcAft>
          <a:spcPct val="0"/>
        </a:spcAft>
        <a:buFont typeface="Arial" charset="0"/>
        <a:buChar char="•"/>
        <a:defRPr lang="fr-FR" sz="14800" kern="1200" dirty="0">
          <a:solidFill>
            <a:schemeClr val="accent2"/>
          </a:solidFill>
          <a:latin typeface="Calibri" pitchFamily="34" charset="0"/>
          <a:ea typeface="+mn-ea"/>
          <a:cs typeface="Times New Roman" pitchFamily="18" charset="0"/>
        </a:defRPr>
      </a:lvl1pPr>
      <a:lvl2pPr marL="3390900" indent="-1303338" algn="l" rtl="0" eaLnBrk="0" fontAlgn="base" hangingPunct="0">
        <a:spcBef>
          <a:spcPct val="20000"/>
        </a:spcBef>
        <a:spcAft>
          <a:spcPct val="0"/>
        </a:spcAft>
        <a:buFont typeface="Arial" charset="0"/>
        <a:buChar char="–"/>
        <a:defRPr lang="fr-FR" sz="10900" kern="1200" dirty="0">
          <a:solidFill>
            <a:schemeClr val="tx1"/>
          </a:solidFill>
          <a:latin typeface="Calibri" pitchFamily="34" charset="0"/>
          <a:ea typeface="+mn-ea"/>
          <a:cs typeface="Arial" pitchFamily="34" charset="0"/>
        </a:defRPr>
      </a:lvl2pPr>
      <a:lvl3pPr marL="5218113" indent="-1042988" algn="l" rtl="0" eaLnBrk="0" fontAlgn="base" hangingPunct="0">
        <a:spcBef>
          <a:spcPct val="20000"/>
        </a:spcBef>
        <a:spcAft>
          <a:spcPct val="0"/>
        </a:spcAft>
        <a:buFont typeface="Arial" charset="0"/>
        <a:buChar char="•"/>
        <a:defRPr lang="fr-FR" sz="9200" kern="1200" dirty="0">
          <a:solidFill>
            <a:schemeClr val="tx1"/>
          </a:solidFill>
          <a:latin typeface="Calibri" pitchFamily="34" charset="0"/>
          <a:ea typeface="+mn-ea"/>
          <a:cs typeface="Arial" pitchFamily="34" charset="0"/>
        </a:defRPr>
      </a:lvl3pPr>
      <a:lvl4pPr marL="7305675" indent="-1042988" algn="l" rtl="0" eaLnBrk="0" fontAlgn="base" hangingPunct="0">
        <a:spcBef>
          <a:spcPct val="20000"/>
        </a:spcBef>
        <a:spcAft>
          <a:spcPct val="0"/>
        </a:spcAft>
        <a:buFont typeface="Arial" charset="0"/>
        <a:buChar char="–"/>
        <a:defRPr lang="fr-BE" sz="9200" kern="1200" dirty="0">
          <a:solidFill>
            <a:schemeClr val="tx1"/>
          </a:solidFill>
          <a:latin typeface="+mn-lt"/>
          <a:ea typeface="+mn-ea"/>
          <a:cs typeface="Arial" charset="0"/>
        </a:defRPr>
      </a:lvl4pPr>
      <a:lvl5pPr marL="9393238" indent="-1042988" algn="l" rtl="0" eaLnBrk="0" fontAlgn="base" hangingPunct="0">
        <a:spcBef>
          <a:spcPct val="20000"/>
        </a:spcBef>
        <a:spcAft>
          <a:spcPct val="0"/>
        </a:spcAft>
        <a:buFont typeface="Arial" charset="0"/>
        <a:buChar char="»"/>
        <a:defRPr lang="fr-BE" sz="2000" kern="1200" dirty="0">
          <a:solidFill>
            <a:schemeClr val="tx1"/>
          </a:solidFill>
          <a:latin typeface="+mn-lt"/>
          <a:ea typeface="+mn-ea"/>
          <a:cs typeface="Arial" charset="0"/>
        </a:defRPr>
      </a:lvl5pPr>
      <a:lvl6pPr marL="11481490" indent="-1043771" algn="l" defTabSz="4175088" rtl="0" eaLnBrk="1" latinLnBrk="0" hangingPunct="1">
        <a:spcBef>
          <a:spcPct val="20000"/>
        </a:spcBef>
        <a:buFont typeface="Arial" pitchFamily="34" charset="0"/>
        <a:buChar char="•"/>
        <a:defRPr sz="9200" kern="1200">
          <a:solidFill>
            <a:schemeClr val="tx1"/>
          </a:solidFill>
          <a:latin typeface="+mn-lt"/>
          <a:ea typeface="+mn-ea"/>
          <a:cs typeface="+mn-cs"/>
        </a:defRPr>
      </a:lvl6pPr>
      <a:lvl7pPr marL="13569036" indent="-1043771" algn="l" defTabSz="4175088" rtl="0" eaLnBrk="1" latinLnBrk="0" hangingPunct="1">
        <a:spcBef>
          <a:spcPct val="20000"/>
        </a:spcBef>
        <a:buFont typeface="Arial" pitchFamily="34" charset="0"/>
        <a:buChar char="•"/>
        <a:defRPr sz="9200" kern="1200">
          <a:solidFill>
            <a:schemeClr val="tx1"/>
          </a:solidFill>
          <a:latin typeface="+mn-lt"/>
          <a:ea typeface="+mn-ea"/>
          <a:cs typeface="+mn-cs"/>
        </a:defRPr>
      </a:lvl7pPr>
      <a:lvl8pPr marL="15656578" indent="-1043771" algn="l" defTabSz="4175088" rtl="0" eaLnBrk="1" latinLnBrk="0" hangingPunct="1">
        <a:spcBef>
          <a:spcPct val="20000"/>
        </a:spcBef>
        <a:buFont typeface="Arial" pitchFamily="34" charset="0"/>
        <a:buChar char="•"/>
        <a:defRPr sz="9200" kern="1200">
          <a:solidFill>
            <a:schemeClr val="tx1"/>
          </a:solidFill>
          <a:latin typeface="+mn-lt"/>
          <a:ea typeface="+mn-ea"/>
          <a:cs typeface="+mn-cs"/>
        </a:defRPr>
      </a:lvl8pPr>
      <a:lvl9pPr marL="17744120" indent="-1043771" algn="l" defTabSz="4175088" rtl="0" eaLnBrk="1" latinLnBrk="0" hangingPunct="1">
        <a:spcBef>
          <a:spcPct val="20000"/>
        </a:spcBef>
        <a:buFont typeface="Arial" pitchFamily="34" charset="0"/>
        <a:buChar char="•"/>
        <a:defRPr sz="9200" kern="1200">
          <a:solidFill>
            <a:schemeClr val="tx1"/>
          </a:solidFill>
          <a:latin typeface="+mn-lt"/>
          <a:ea typeface="+mn-ea"/>
          <a:cs typeface="+mn-cs"/>
        </a:defRPr>
      </a:lvl9pPr>
    </p:bodyStyle>
    <p:otherStyle>
      <a:defPPr>
        <a:defRPr lang="fr-FR"/>
      </a:defPPr>
      <a:lvl1pPr marL="0" algn="l" defTabSz="4175088" rtl="0" eaLnBrk="1" latinLnBrk="0" hangingPunct="1">
        <a:defRPr sz="8300" kern="1200">
          <a:solidFill>
            <a:schemeClr val="tx1"/>
          </a:solidFill>
          <a:latin typeface="+mn-lt"/>
          <a:ea typeface="+mn-ea"/>
          <a:cs typeface="+mn-cs"/>
        </a:defRPr>
      </a:lvl1pPr>
      <a:lvl2pPr marL="2087542" algn="l" defTabSz="4175088" rtl="0" eaLnBrk="1" latinLnBrk="0" hangingPunct="1">
        <a:defRPr sz="8300" kern="1200">
          <a:solidFill>
            <a:schemeClr val="tx1"/>
          </a:solidFill>
          <a:latin typeface="+mn-lt"/>
          <a:ea typeface="+mn-ea"/>
          <a:cs typeface="+mn-cs"/>
        </a:defRPr>
      </a:lvl2pPr>
      <a:lvl3pPr marL="4175088" algn="l" defTabSz="4175088" rtl="0" eaLnBrk="1" latinLnBrk="0" hangingPunct="1">
        <a:defRPr sz="8300" kern="1200">
          <a:solidFill>
            <a:schemeClr val="tx1"/>
          </a:solidFill>
          <a:latin typeface="+mn-lt"/>
          <a:ea typeface="+mn-ea"/>
          <a:cs typeface="+mn-cs"/>
        </a:defRPr>
      </a:lvl3pPr>
      <a:lvl4pPr marL="6262630" algn="l" defTabSz="4175088" rtl="0" eaLnBrk="1" latinLnBrk="0" hangingPunct="1">
        <a:defRPr sz="8300" kern="1200">
          <a:solidFill>
            <a:schemeClr val="tx1"/>
          </a:solidFill>
          <a:latin typeface="+mn-lt"/>
          <a:ea typeface="+mn-ea"/>
          <a:cs typeface="+mn-cs"/>
        </a:defRPr>
      </a:lvl4pPr>
      <a:lvl5pPr marL="8350177" algn="l" defTabSz="4175088" rtl="0" eaLnBrk="1" latinLnBrk="0" hangingPunct="1">
        <a:defRPr sz="8300" kern="1200">
          <a:solidFill>
            <a:schemeClr val="tx1"/>
          </a:solidFill>
          <a:latin typeface="+mn-lt"/>
          <a:ea typeface="+mn-ea"/>
          <a:cs typeface="+mn-cs"/>
        </a:defRPr>
      </a:lvl5pPr>
      <a:lvl6pPr marL="10437719" algn="l" defTabSz="4175088" rtl="0" eaLnBrk="1" latinLnBrk="0" hangingPunct="1">
        <a:defRPr sz="8300" kern="1200">
          <a:solidFill>
            <a:schemeClr val="tx1"/>
          </a:solidFill>
          <a:latin typeface="+mn-lt"/>
          <a:ea typeface="+mn-ea"/>
          <a:cs typeface="+mn-cs"/>
        </a:defRPr>
      </a:lvl6pPr>
      <a:lvl7pPr marL="12525261" algn="l" defTabSz="4175088" rtl="0" eaLnBrk="1" latinLnBrk="0" hangingPunct="1">
        <a:defRPr sz="8300" kern="1200">
          <a:solidFill>
            <a:schemeClr val="tx1"/>
          </a:solidFill>
          <a:latin typeface="+mn-lt"/>
          <a:ea typeface="+mn-ea"/>
          <a:cs typeface="+mn-cs"/>
        </a:defRPr>
      </a:lvl7pPr>
      <a:lvl8pPr marL="14612807" algn="l" defTabSz="4175088" rtl="0" eaLnBrk="1" latinLnBrk="0" hangingPunct="1">
        <a:defRPr sz="8300" kern="1200">
          <a:solidFill>
            <a:schemeClr val="tx1"/>
          </a:solidFill>
          <a:latin typeface="+mn-lt"/>
          <a:ea typeface="+mn-ea"/>
          <a:cs typeface="+mn-cs"/>
        </a:defRPr>
      </a:lvl8pPr>
      <a:lvl9pPr marL="16700349" algn="l" defTabSz="4175088" rtl="0" eaLnBrk="1" latinLnBrk="0" hangingPunct="1">
        <a:defRPr sz="8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emf"/><Relationship Id="rId7"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14.xml"/><Relationship Id="rId6" Type="http://schemas.openxmlformats.org/officeDocument/2006/relationships/image" Target="../media/image27.png"/><Relationship Id="rId5" Type="http://schemas.openxmlformats.org/officeDocument/2006/relationships/image" Target="../media/image26.tiff"/><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978567" y="39684439"/>
            <a:ext cx="31939830" cy="22029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dirty="0"/>
              <a:t>-</a:t>
            </a:r>
          </a:p>
        </p:txBody>
      </p:sp>
      <p:sp>
        <p:nvSpPr>
          <p:cNvPr id="16389" name="Rectangle 5"/>
          <p:cNvSpPr>
            <a:spLocks noChangeArrowheads="1"/>
          </p:cNvSpPr>
          <p:nvPr/>
        </p:nvSpPr>
        <p:spPr bwMode="auto">
          <a:xfrm>
            <a:off x="0" y="-449263"/>
            <a:ext cx="184150" cy="1355726"/>
          </a:xfrm>
          <a:prstGeom prst="rect">
            <a:avLst/>
          </a:prstGeom>
          <a:noFill/>
          <a:ln w="9525">
            <a:noFill/>
            <a:miter lim="800000"/>
            <a:headEnd/>
            <a:tailEnd/>
          </a:ln>
        </p:spPr>
        <p:txBody>
          <a:bodyPr wrap="none" anchor="ctr">
            <a:spAutoFit/>
          </a:bodyPr>
          <a:lstStyle/>
          <a:p>
            <a:pPr eaLnBrk="1" hangingPunct="1"/>
            <a:endParaRPr lang="fr-BE" altLang="en-US" dirty="0"/>
          </a:p>
        </p:txBody>
      </p:sp>
      <p:sp>
        <p:nvSpPr>
          <p:cNvPr id="16390" name="Rectangle 9"/>
          <p:cNvSpPr>
            <a:spLocks noChangeArrowheads="1"/>
          </p:cNvSpPr>
          <p:nvPr/>
        </p:nvSpPr>
        <p:spPr bwMode="auto">
          <a:xfrm>
            <a:off x="0" y="-677863"/>
            <a:ext cx="184150" cy="1355726"/>
          </a:xfrm>
          <a:prstGeom prst="rect">
            <a:avLst/>
          </a:prstGeom>
          <a:noFill/>
          <a:ln w="9525">
            <a:noFill/>
            <a:miter lim="800000"/>
            <a:headEnd/>
            <a:tailEnd/>
          </a:ln>
        </p:spPr>
        <p:txBody>
          <a:bodyPr wrap="none" anchor="ctr">
            <a:spAutoFit/>
          </a:bodyPr>
          <a:lstStyle/>
          <a:p>
            <a:pPr eaLnBrk="1" hangingPunct="1"/>
            <a:endParaRPr lang="fr-BE" altLang="en-US" dirty="0"/>
          </a:p>
        </p:txBody>
      </p:sp>
      <p:sp>
        <p:nvSpPr>
          <p:cNvPr id="16392" name="Rectangle 13"/>
          <p:cNvSpPr>
            <a:spLocks noChangeArrowheads="1"/>
          </p:cNvSpPr>
          <p:nvPr/>
        </p:nvSpPr>
        <p:spPr bwMode="auto">
          <a:xfrm>
            <a:off x="0" y="-449263"/>
            <a:ext cx="184150" cy="1355726"/>
          </a:xfrm>
          <a:prstGeom prst="rect">
            <a:avLst/>
          </a:prstGeom>
          <a:noFill/>
          <a:ln w="9525">
            <a:noFill/>
            <a:miter lim="800000"/>
            <a:headEnd/>
            <a:tailEnd/>
          </a:ln>
        </p:spPr>
        <p:txBody>
          <a:bodyPr wrap="none" anchor="ctr">
            <a:spAutoFit/>
          </a:bodyPr>
          <a:lstStyle/>
          <a:p>
            <a:pPr eaLnBrk="1" hangingPunct="1"/>
            <a:endParaRPr lang="fr-BE" altLang="en-US" dirty="0"/>
          </a:p>
        </p:txBody>
      </p:sp>
      <p:sp>
        <p:nvSpPr>
          <p:cNvPr id="233" name="Rectangle 1"/>
          <p:cNvSpPr>
            <a:spLocks noChangeArrowheads="1"/>
          </p:cNvSpPr>
          <p:nvPr/>
        </p:nvSpPr>
        <p:spPr bwMode="auto">
          <a:xfrm>
            <a:off x="4536555" y="900239"/>
            <a:ext cx="21226333" cy="3683060"/>
          </a:xfrm>
          <a:prstGeom prst="rect">
            <a:avLst/>
          </a:prstGeom>
          <a:noFill/>
          <a:ln w="9525">
            <a:noFill/>
            <a:miter lim="800000"/>
            <a:headEnd/>
            <a:tailEnd/>
          </a:ln>
        </p:spPr>
        <p:txBody>
          <a:bodyPr wrap="square" anchor="ctr">
            <a:spAutoFit/>
          </a:bodyPr>
          <a:lstStyle/>
          <a:p>
            <a:pPr algn="ctr" defTabSz="914400" eaLnBrk="1" hangingPunct="1"/>
            <a:r>
              <a:rPr lang="fr-FR" sz="5400" b="1" dirty="0">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Amélioration des outils d’apprentissage via l’analyse des résultats des quiz interactifs  </a:t>
            </a:r>
          </a:p>
          <a:p>
            <a:pPr algn="ctr" defTabSz="914400" eaLnBrk="1" hangingPunct="1"/>
            <a:r>
              <a:rPr lang="fr-FR" sz="4000" u="sng" dirty="0">
                <a:latin typeface="Cambria" panose="02040503050406030204" pitchFamily="18" charset="0"/>
                <a:ea typeface="Calibri" panose="020F0502020204030204" pitchFamily="34" charset="0"/>
                <a:cs typeface="Times New Roman" panose="02020603050405020304" pitchFamily="18" charset="0"/>
              </a:rPr>
              <a:t>G.  </a:t>
            </a:r>
            <a:r>
              <a:rPr lang="fr-FR" sz="4000" u="sng" dirty="0" err="1">
                <a:latin typeface="Cambria" panose="02040503050406030204" pitchFamily="18" charset="0"/>
                <a:ea typeface="Calibri" panose="020F0502020204030204" pitchFamily="34" charset="0"/>
                <a:cs typeface="Times New Roman" panose="02020603050405020304" pitchFamily="18" charset="0"/>
              </a:rPr>
              <a:t>Engels</a:t>
            </a:r>
            <a:r>
              <a:rPr lang="fr-FR" sz="4000" u="sng" baseline="30000" dirty="0" err="1">
                <a:latin typeface="Cambria" panose="02040503050406030204" pitchFamily="18" charset="0"/>
                <a:ea typeface="Calibri" panose="020F0502020204030204" pitchFamily="34" charset="0"/>
                <a:cs typeface="Times New Roman" panose="02020603050405020304" pitchFamily="18" charset="0"/>
              </a:rPr>
              <a:t>a</a:t>
            </a:r>
            <a:r>
              <a:rPr lang="fr-FR" sz="4000" u="sng" baseline="30000" dirty="0">
                <a:latin typeface="Cambria" panose="02040503050406030204" pitchFamily="18" charset="0"/>
                <a:ea typeface="Calibri" panose="020F0502020204030204" pitchFamily="34" charset="0"/>
                <a:cs typeface="Times New Roman" panose="02020603050405020304" pitchFamily="18" charset="0"/>
              </a:rPr>
              <a:t>*</a:t>
            </a:r>
            <a:r>
              <a:rPr lang="fr-FR" sz="4000" dirty="0">
                <a:latin typeface="Cambria" panose="02040503050406030204" pitchFamily="18" charset="0"/>
                <a:ea typeface="Calibri" panose="020F0502020204030204" pitchFamily="34" charset="0"/>
                <a:cs typeface="Times New Roman" panose="02020603050405020304" pitchFamily="18" charset="0"/>
              </a:rPr>
              <a:t>  &amp; Ph. </a:t>
            </a:r>
            <a:r>
              <a:rPr lang="fr-FR" sz="4000" dirty="0" err="1">
                <a:latin typeface="Cambria" panose="02040503050406030204" pitchFamily="18" charset="0"/>
                <a:ea typeface="Calibri" panose="020F0502020204030204" pitchFamily="34" charset="0"/>
                <a:cs typeface="Times New Roman" panose="02020603050405020304" pitchFamily="18" charset="0"/>
              </a:rPr>
              <a:t>Grosjean</a:t>
            </a:r>
            <a:r>
              <a:rPr lang="fr-FR" sz="4000" baseline="30000" dirty="0" err="1">
                <a:latin typeface="Cambria" panose="02040503050406030204" pitchFamily="18" charset="0"/>
                <a:ea typeface="Calibri" panose="020F0502020204030204" pitchFamily="34" charset="0"/>
                <a:cs typeface="Times New Roman" panose="02020603050405020304" pitchFamily="18" charset="0"/>
              </a:rPr>
              <a:t>a</a:t>
            </a:r>
            <a:endParaRPr lang="fr-FR" sz="2000" dirty="0">
              <a:latin typeface="Cambria" panose="02040503050406030204" pitchFamily="18" charset="0"/>
              <a:ea typeface="Calibri" panose="020F0502020204030204" pitchFamily="34" charset="0"/>
              <a:cs typeface="Times New Roman" panose="02020603050405020304" pitchFamily="18" charset="0"/>
            </a:endParaRPr>
          </a:p>
          <a:p>
            <a:pPr algn="ctr">
              <a:spcAft>
                <a:spcPts val="800"/>
              </a:spcAft>
            </a:pPr>
            <a:r>
              <a:rPr lang="fr-FR" sz="2400" i="1" dirty="0">
                <a:latin typeface="Cambria" panose="02040503050406030204" pitchFamily="18" charset="0"/>
                <a:ea typeface="Calibri" panose="020F0502020204030204" pitchFamily="34" charset="0"/>
                <a:cs typeface="Times New Roman" panose="02020603050405020304" pitchFamily="18" charset="0"/>
              </a:rPr>
              <a:t> </a:t>
            </a:r>
            <a:r>
              <a:rPr lang="fr-FR" sz="2400" i="1" baseline="30000" dirty="0"/>
              <a:t>a </a:t>
            </a:r>
            <a:r>
              <a:rPr lang="fr-FR" sz="2400" i="1" dirty="0"/>
              <a:t>Service d’écologie numérique des milieux aquatiques, Instituts </a:t>
            </a:r>
            <a:r>
              <a:rPr lang="fr-FR" sz="2400" i="1" dirty="0" err="1"/>
              <a:t>Complexys</a:t>
            </a:r>
            <a:r>
              <a:rPr lang="fr-FR" sz="2400" i="1" dirty="0"/>
              <a:t> et Biosciences, </a:t>
            </a:r>
          </a:p>
          <a:p>
            <a:pPr algn="ctr">
              <a:spcAft>
                <a:spcPts val="800"/>
              </a:spcAft>
            </a:pPr>
            <a:r>
              <a:rPr lang="fr-FR" sz="2400" i="1" dirty="0"/>
              <a:t>Université de Mons (UMONS),  6 avenue du champs de mars, 7000 Mons, </a:t>
            </a:r>
            <a:r>
              <a:rPr lang="fr-FR" sz="2400" i="1" dirty="0" err="1"/>
              <a:t>Belgium</a:t>
            </a:r>
            <a:r>
              <a:rPr lang="fr-FR" sz="2400" i="1" dirty="0"/>
              <a:t> </a:t>
            </a:r>
          </a:p>
          <a:p>
            <a:pPr algn="ctr">
              <a:spcAft>
                <a:spcPts val="800"/>
              </a:spcAft>
            </a:pPr>
            <a:r>
              <a:rPr lang="fr-FR" sz="2400" i="1" dirty="0"/>
              <a:t>* </a:t>
            </a:r>
            <a:r>
              <a:rPr lang="fr-FR" sz="2400" i="1" dirty="0" err="1"/>
              <a:t>guyliann.engels@umons.ac.be</a:t>
            </a:r>
            <a:r>
              <a:rPr lang="fr-FR" sz="2400" i="1" dirty="0"/>
              <a:t> - https://</a:t>
            </a:r>
            <a:r>
              <a:rPr lang="fr-FR" sz="2400" i="1" dirty="0" err="1"/>
              <a:t>github.com</a:t>
            </a:r>
            <a:r>
              <a:rPr lang="fr-FR" sz="2400" i="1" dirty="0"/>
              <a:t>/</a:t>
            </a:r>
            <a:r>
              <a:rPr lang="fr-FR" sz="2400" i="1" dirty="0" err="1"/>
              <a:t>GuyliannEngels</a:t>
            </a:r>
            <a:r>
              <a:rPr lang="fr-FR" sz="2400" i="1" dirty="0"/>
              <a:t> </a:t>
            </a:r>
          </a:p>
        </p:txBody>
      </p:sp>
      <p:sp>
        <p:nvSpPr>
          <p:cNvPr id="10" name="ZoneTexte 9"/>
          <p:cNvSpPr txBox="1"/>
          <p:nvPr/>
        </p:nvSpPr>
        <p:spPr>
          <a:xfrm>
            <a:off x="9674942" y="42716678"/>
            <a:ext cx="914400" cy="914400"/>
          </a:xfrm>
          <a:prstGeom prst="rect">
            <a:avLst/>
          </a:prstGeom>
        </p:spPr>
        <p:txBody>
          <a:bodyPr vert="horz" wrap="non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pic>
        <p:nvPicPr>
          <p:cNvPr id="11" name="Image 10"/>
          <p:cNvPicPr>
            <a:picLocks noChangeAspect="1"/>
          </p:cNvPicPr>
          <p:nvPr/>
        </p:nvPicPr>
        <p:blipFill>
          <a:blip r:embed="rId3"/>
          <a:stretch>
            <a:fillRect/>
          </a:stretch>
        </p:blipFill>
        <p:spPr>
          <a:xfrm>
            <a:off x="613500" y="2268391"/>
            <a:ext cx="2410887" cy="2223469"/>
          </a:xfrm>
          <a:prstGeom prst="rect">
            <a:avLst/>
          </a:prstGeom>
        </p:spPr>
      </p:pic>
      <p:sp>
        <p:nvSpPr>
          <p:cNvPr id="65" name="ZoneTexte 64"/>
          <p:cNvSpPr txBox="1"/>
          <p:nvPr/>
        </p:nvSpPr>
        <p:spPr>
          <a:xfrm>
            <a:off x="8646695" y="4833047"/>
            <a:ext cx="914400" cy="914400"/>
          </a:xfrm>
          <a:prstGeom prst="rect">
            <a:avLst/>
          </a:prstGeom>
        </p:spPr>
        <p:txBody>
          <a:bodyPr vert="horz" wrap="non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sp>
        <p:nvSpPr>
          <p:cNvPr id="598" name="Rectangle 16"/>
          <p:cNvSpPr>
            <a:spLocks noChangeArrowheads="1"/>
          </p:cNvSpPr>
          <p:nvPr/>
        </p:nvSpPr>
        <p:spPr bwMode="auto">
          <a:xfrm>
            <a:off x="992323" y="4644655"/>
            <a:ext cx="3941660" cy="830997"/>
          </a:xfrm>
          <a:prstGeom prst="rect">
            <a:avLst/>
          </a:prstGeom>
          <a:noFill/>
          <a:ln w="9525">
            <a:noFill/>
            <a:miter lim="800000"/>
            <a:headEnd/>
            <a:tailEnd/>
          </a:ln>
        </p:spPr>
        <p:txBody>
          <a:bodyPr wrap="square">
            <a:spAutoFit/>
          </a:bodyPr>
          <a:lstStyle/>
          <a:p>
            <a:pPr eaLnBrk="1" hangingPunct="1"/>
            <a:r>
              <a:rPr lang="en-US" altLang="en-US" sz="4400" b="1" i="1" dirty="0">
                <a:solidFill>
                  <a:schemeClr val="accent2"/>
                </a:solidFill>
                <a:latin typeface="Cambria" pitchFamily="18" charset="0"/>
              </a:rPr>
              <a:t> </a:t>
            </a:r>
            <a:r>
              <a:rPr lang="en-US" altLang="en-US" sz="4800" b="1" dirty="0">
                <a:solidFill>
                  <a:schemeClr val="accent2"/>
                </a:solidFill>
                <a:effectLst>
                  <a:outerShdw blurRad="38100" dist="38100" dir="2700000" algn="tl">
                    <a:srgbClr val="000000">
                      <a:alpha val="43137"/>
                    </a:srgbClr>
                  </a:outerShdw>
                </a:effectLst>
                <a:latin typeface="Cambria" pitchFamily="18" charset="0"/>
              </a:rPr>
              <a:t>Introduction</a:t>
            </a:r>
            <a:r>
              <a:rPr lang="en-US" altLang="en-US" sz="4000" b="1" i="1" dirty="0">
                <a:solidFill>
                  <a:schemeClr val="accent2"/>
                </a:solidFill>
                <a:effectLst>
                  <a:outerShdw blurRad="38100" dist="38100" dir="2700000" algn="tl">
                    <a:srgbClr val="000000">
                      <a:alpha val="43137"/>
                    </a:srgbClr>
                  </a:outerShdw>
                </a:effectLst>
                <a:latin typeface="Cambria" panose="02040503050406030204" pitchFamily="18" charset="0"/>
              </a:rPr>
              <a:t> </a:t>
            </a:r>
            <a:endParaRPr lang="fr-FR" altLang="en-US" sz="4000" b="1" i="1" dirty="0">
              <a:solidFill>
                <a:schemeClr val="accent2"/>
              </a:solidFill>
              <a:effectLst>
                <a:outerShdw blurRad="38100" dist="38100" dir="2700000" algn="tl">
                  <a:srgbClr val="000000">
                    <a:alpha val="43137"/>
                  </a:srgbClr>
                </a:outerShdw>
              </a:effectLst>
              <a:latin typeface="Cambria" panose="02040503050406030204" pitchFamily="18" charset="0"/>
            </a:endParaRPr>
          </a:p>
        </p:txBody>
      </p:sp>
      <p:sp>
        <p:nvSpPr>
          <p:cNvPr id="99" name="ZoneTexte 98"/>
          <p:cNvSpPr txBox="1"/>
          <p:nvPr/>
        </p:nvSpPr>
        <p:spPr>
          <a:xfrm>
            <a:off x="27444342" y="2756428"/>
            <a:ext cx="1958900" cy="914400"/>
          </a:xfrm>
          <a:prstGeom prst="rect">
            <a:avLst/>
          </a:prstGeom>
        </p:spPr>
        <p:txBody>
          <a:bodyPr vert="horz" wrap="non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r>
              <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rPr>
              <a:t>ADD </a:t>
            </a:r>
            <a:r>
              <a:rPr kumimoji="0" lang="fr-FR" sz="2800" b="0" i="0" u="none" strike="noStrike" kern="1200" cap="none" spc="0" normalizeH="0" baseline="0" noProof="0" err="1">
                <a:ln>
                  <a:noFill/>
                </a:ln>
                <a:solidFill>
                  <a:srgbClr val="808080"/>
                </a:solidFill>
                <a:effectLst/>
                <a:uLnTx/>
                <a:uFillTx/>
                <a:latin typeface="Calibri" pitchFamily="34" charset="0"/>
                <a:ea typeface="Calibri" pitchFamily="34" charset="0"/>
                <a:cs typeface="Times New Roman" pitchFamily="18" charset="0"/>
              </a:rPr>
              <a:t>picture</a:t>
            </a: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sp>
        <p:nvSpPr>
          <p:cNvPr id="606" name="ZoneTexte 605"/>
          <p:cNvSpPr txBox="1"/>
          <p:nvPr/>
        </p:nvSpPr>
        <p:spPr>
          <a:xfrm>
            <a:off x="472479" y="5549332"/>
            <a:ext cx="14677241" cy="2153564"/>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dirty="0">
                <a:ln>
                  <a:noFill/>
                </a:ln>
                <a:effectLst/>
                <a:uLnTx/>
                <a:uFillTx/>
                <a:latin typeface="Helvetica" charset="0"/>
                <a:ea typeface="Helvetica" charset="0"/>
                <a:cs typeface="Helvetica" charset="0"/>
              </a:rPr>
              <a:t>	</a:t>
            </a:r>
            <a:r>
              <a:rPr lang="fr-FR" sz="3200" dirty="0">
                <a:latin typeface="Helvetica" charset="0"/>
                <a:ea typeface="Helvetica" charset="0"/>
                <a:cs typeface="Helvetica" charset="0"/>
              </a:rPr>
              <a:t>Les étudiants suivant le cours de science des données I : visualisation et inférence au cours de l’année académique 2018-2019 ont employé des quiz </a:t>
            </a:r>
            <a:r>
              <a:rPr lang="fr-FR" sz="3200" dirty="0" err="1">
                <a:latin typeface="Helvetica" charset="0"/>
                <a:ea typeface="Helvetica" charset="0"/>
                <a:cs typeface="Helvetica" charset="0"/>
              </a:rPr>
              <a:t>intéractifs</a:t>
            </a:r>
            <a:r>
              <a:rPr lang="en-GB" sz="3200" dirty="0">
                <a:latin typeface="Helvetica" charset="0"/>
                <a:ea typeface="Helvetica" charset="0"/>
                <a:cs typeface="Helvetica" charset="0"/>
              </a:rPr>
              <a:t> tout au long du </a:t>
            </a:r>
            <a:r>
              <a:rPr lang="en-GB" sz="3200" dirty="0" err="1">
                <a:latin typeface="Helvetica" charset="0"/>
                <a:ea typeface="Helvetica" charset="0"/>
                <a:cs typeface="Helvetica" charset="0"/>
              </a:rPr>
              <a:t>cours</a:t>
            </a:r>
            <a:r>
              <a:rPr lang="en-GB" sz="3200" dirty="0">
                <a:latin typeface="Helvetica" charset="0"/>
                <a:ea typeface="Helvetica" charset="0"/>
                <a:cs typeface="Helvetica" charset="0"/>
              </a:rPr>
              <a:t>. Deux grands types de questions </a:t>
            </a:r>
            <a:r>
              <a:rPr lang="en-GB" sz="3200" dirty="0" err="1">
                <a:latin typeface="Helvetica" charset="0"/>
                <a:ea typeface="Helvetica" charset="0"/>
                <a:cs typeface="Helvetica" charset="0"/>
              </a:rPr>
              <a:t>leur</a:t>
            </a:r>
            <a:r>
              <a:rPr lang="en-GB" sz="3200" dirty="0">
                <a:latin typeface="Helvetica" charset="0"/>
                <a:ea typeface="Helvetica" charset="0"/>
                <a:cs typeface="Helvetica" charset="0"/>
              </a:rPr>
              <a:t> </a:t>
            </a:r>
            <a:r>
              <a:rPr lang="en-GB" sz="3200" dirty="0" err="1">
                <a:latin typeface="Helvetica" charset="0"/>
                <a:ea typeface="Helvetica" charset="0"/>
                <a:cs typeface="Helvetica" charset="0"/>
              </a:rPr>
              <a:t>était</a:t>
            </a:r>
            <a:r>
              <a:rPr lang="en-GB" sz="3200" dirty="0">
                <a:latin typeface="Helvetica" charset="0"/>
                <a:ea typeface="Helvetica" charset="0"/>
                <a:cs typeface="Helvetica" charset="0"/>
              </a:rPr>
              <a:t> </a:t>
            </a:r>
            <a:r>
              <a:rPr lang="en-GB" sz="3200" dirty="0" err="1">
                <a:latin typeface="Helvetica" charset="0"/>
                <a:ea typeface="Helvetica" charset="0"/>
                <a:cs typeface="Helvetica" charset="0"/>
              </a:rPr>
              <a:t>proposé</a:t>
            </a:r>
            <a:r>
              <a:rPr lang="en-GB" sz="3200" dirty="0">
                <a:latin typeface="Helvetica" charset="0"/>
                <a:ea typeface="Helvetica" charset="0"/>
                <a:cs typeface="Helvetica" charset="0"/>
              </a:rPr>
              <a:t> </a:t>
            </a:r>
            <a:r>
              <a:rPr lang="en-GB" sz="3200" dirty="0" err="1">
                <a:latin typeface="Helvetica" charset="0"/>
                <a:ea typeface="Helvetica" charset="0"/>
                <a:cs typeface="Helvetica" charset="0"/>
              </a:rPr>
              <a:t>soit</a:t>
            </a:r>
            <a:r>
              <a:rPr lang="en-GB" sz="3200" dirty="0">
                <a:latin typeface="Helvetica" charset="0"/>
                <a:ea typeface="Helvetica" charset="0"/>
                <a:cs typeface="Helvetica" charset="0"/>
              </a:rPr>
              <a:t> des zones de codes </a:t>
            </a:r>
            <a:r>
              <a:rPr lang="en-GB" sz="3200" dirty="0" err="1">
                <a:latin typeface="Helvetica" charset="0"/>
                <a:ea typeface="Helvetica" charset="0"/>
                <a:cs typeface="Helvetica" charset="0"/>
              </a:rPr>
              <a:t>ou</a:t>
            </a:r>
            <a:r>
              <a:rPr lang="en-GB" sz="3200" dirty="0">
                <a:latin typeface="Helvetica" charset="0"/>
                <a:ea typeface="Helvetica" charset="0"/>
                <a:cs typeface="Helvetica" charset="0"/>
              </a:rPr>
              <a:t> </a:t>
            </a:r>
            <a:r>
              <a:rPr lang="en-GB" sz="3200" dirty="0" err="1">
                <a:latin typeface="Helvetica" charset="0"/>
                <a:ea typeface="Helvetica" charset="0"/>
                <a:cs typeface="Helvetica" charset="0"/>
              </a:rPr>
              <a:t>bien</a:t>
            </a:r>
            <a:r>
              <a:rPr lang="en-GB" sz="3200" dirty="0">
                <a:latin typeface="Helvetica" charset="0"/>
                <a:ea typeface="Helvetica" charset="0"/>
                <a:cs typeface="Helvetica" charset="0"/>
              </a:rPr>
              <a:t> des quiz.</a:t>
            </a:r>
            <a:endParaRPr kumimoji="0" lang="fr-FR" sz="3200" b="0" i="0" u="none" strike="noStrike" kern="1200" cap="none" spc="0" normalizeH="0" noProof="0" dirty="0">
              <a:ln>
                <a:noFill/>
              </a:ln>
              <a:effectLst/>
              <a:uLnTx/>
              <a:uFillTx/>
              <a:latin typeface="Helvetica" charset="0"/>
              <a:ea typeface="Helvetica" charset="0"/>
              <a:cs typeface="Helvetica" charset="0"/>
            </a:endParaRPr>
          </a:p>
        </p:txBody>
      </p:sp>
      <p:sp>
        <p:nvSpPr>
          <p:cNvPr id="523" name="ZoneTexte 522"/>
          <p:cNvSpPr txBox="1"/>
          <p:nvPr/>
        </p:nvSpPr>
        <p:spPr>
          <a:xfrm>
            <a:off x="658379" y="40070042"/>
            <a:ext cx="14002029" cy="1656184"/>
          </a:xfrm>
          <a:prstGeom prst="rect">
            <a:avLst/>
          </a:prstGeom>
        </p:spPr>
        <p:txBody>
          <a:bodyPr vert="horz" wrap="squar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pic>
        <p:nvPicPr>
          <p:cNvPr id="22" name="Image 21"/>
          <p:cNvPicPr>
            <a:picLocks noChangeAspect="1"/>
          </p:cNvPicPr>
          <p:nvPr/>
        </p:nvPicPr>
        <p:blipFill rotWithShape="1">
          <a:blip r:embed="rId4">
            <a:extLst>
              <a:ext uri="{28A0092B-C50C-407E-A947-70E740481C1C}">
                <a14:useLocalDpi xmlns:a14="http://schemas.microsoft.com/office/drawing/2010/main" val="0"/>
              </a:ext>
            </a:extLst>
          </a:blip>
          <a:srcRect t="10274" r="6018" b="10470"/>
          <a:stretch/>
        </p:blipFill>
        <p:spPr>
          <a:xfrm>
            <a:off x="26388447" y="584502"/>
            <a:ext cx="3272917" cy="3907358"/>
          </a:xfrm>
          <a:prstGeom prst="rect">
            <a:avLst/>
          </a:prstGeom>
        </p:spPr>
      </p:pic>
      <p:sp>
        <p:nvSpPr>
          <p:cNvPr id="28" name="ZoneTexte 27"/>
          <p:cNvSpPr txBox="1"/>
          <p:nvPr/>
        </p:nvSpPr>
        <p:spPr>
          <a:xfrm>
            <a:off x="15353253" y="42208629"/>
            <a:ext cx="914400" cy="914400"/>
          </a:xfrm>
          <a:prstGeom prst="rect">
            <a:avLst/>
          </a:prstGeom>
        </p:spPr>
        <p:txBody>
          <a:bodyPr vert="horz" wrap="non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sp>
        <p:nvSpPr>
          <p:cNvPr id="29" name="ZoneTexte 28"/>
          <p:cNvSpPr txBox="1"/>
          <p:nvPr/>
        </p:nvSpPr>
        <p:spPr>
          <a:xfrm>
            <a:off x="15423067" y="41977266"/>
            <a:ext cx="914400" cy="914400"/>
          </a:xfrm>
          <a:prstGeom prst="rect">
            <a:avLst/>
          </a:prstGeom>
        </p:spPr>
        <p:txBody>
          <a:bodyPr vert="horz" wrap="non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sp>
        <p:nvSpPr>
          <p:cNvPr id="231" name="ZoneTexte 230">
            <a:extLst>
              <a:ext uri="{FF2B5EF4-FFF2-40B4-BE49-F238E27FC236}">
                <a16:creationId xmlns:a16="http://schemas.microsoft.com/office/drawing/2014/main" id="{A6DFDDAB-FA98-B445-8DF4-1DA4BBAC1EB3}"/>
              </a:ext>
            </a:extLst>
          </p:cNvPr>
          <p:cNvSpPr txBox="1"/>
          <p:nvPr/>
        </p:nvSpPr>
        <p:spPr>
          <a:xfrm>
            <a:off x="438449" y="41584759"/>
            <a:ext cx="29422544" cy="1167743"/>
          </a:xfrm>
          <a:prstGeom prst="rect">
            <a:avLst/>
          </a:prstGeom>
        </p:spPr>
        <p:txBody>
          <a:bodyPr vert="horz" wrap="square" lIns="91440" tIns="45720" rIns="91440" bIns="45720" rtlCol="0">
            <a:noAutofit/>
          </a:bodyPr>
          <a:lstStyle/>
          <a:p>
            <a:pPr marL="342900" indent="-342900" algn="just" defTabSz="914400"/>
            <a:endParaRPr kumimoji="0" lang="fr-FR" sz="3200" b="0" i="0" u="none" strike="noStrike" kern="1200" cap="none" spc="0" normalizeH="0" noProof="0">
              <a:ln>
                <a:noFill/>
              </a:ln>
              <a:effectLst/>
              <a:uLnTx/>
              <a:uFillTx/>
              <a:latin typeface="Helvetica" charset="0"/>
              <a:ea typeface="Helvetica" charset="0"/>
              <a:cs typeface="Helvetica" charset="0"/>
            </a:endParaRPr>
          </a:p>
        </p:txBody>
      </p:sp>
      <p:sp>
        <p:nvSpPr>
          <p:cNvPr id="119" name="ZoneTexte 118">
            <a:extLst>
              <a:ext uri="{FF2B5EF4-FFF2-40B4-BE49-F238E27FC236}">
                <a16:creationId xmlns:a16="http://schemas.microsoft.com/office/drawing/2014/main" id="{C9C330DB-4A19-4C49-AEB1-C763A86D0C4D}"/>
              </a:ext>
            </a:extLst>
          </p:cNvPr>
          <p:cNvSpPr txBox="1"/>
          <p:nvPr/>
        </p:nvSpPr>
        <p:spPr>
          <a:xfrm>
            <a:off x="14838744" y="40702800"/>
            <a:ext cx="14899894" cy="578777"/>
          </a:xfrm>
          <a:prstGeom prst="rect">
            <a:avLst/>
          </a:prstGeom>
        </p:spPr>
        <p:txBody>
          <a:bodyPr vert="horz" wrap="none" lIns="91440" tIns="45720" rIns="91440" bIns="45720" rtlCol="0">
            <a:normAutofit/>
          </a:bodyPr>
          <a:lstStyle/>
          <a:p>
            <a:pPr marL="342900" indent="-342900" algn="r" defTabSz="914400"/>
            <a:r>
              <a:rPr lang="fr-FR" sz="2800" dirty="0">
                <a:latin typeface="Helvetica" charset="0"/>
                <a:ea typeface="Helvetica" charset="0"/>
                <a:cs typeface="Helvetica" charset="0"/>
              </a:rPr>
              <a:t>Pour plus d’informations, visitez : https://</a:t>
            </a:r>
            <a:r>
              <a:rPr lang="fr-FR" sz="2800" dirty="0" err="1">
                <a:latin typeface="Helvetica" charset="0"/>
                <a:ea typeface="Helvetica" charset="0"/>
                <a:cs typeface="Helvetica" charset="0"/>
              </a:rPr>
              <a:t>github.com</a:t>
            </a:r>
            <a:r>
              <a:rPr lang="fr-FR" sz="2800" dirty="0">
                <a:latin typeface="Helvetica" charset="0"/>
                <a:ea typeface="Helvetica" charset="0"/>
                <a:cs typeface="Helvetica" charset="0"/>
              </a:rPr>
              <a:t>/</a:t>
            </a:r>
            <a:r>
              <a:rPr lang="fr-FR" sz="2800" dirty="0" err="1">
                <a:latin typeface="Helvetica" charset="0"/>
                <a:ea typeface="Helvetica" charset="0"/>
                <a:cs typeface="Helvetica" charset="0"/>
              </a:rPr>
              <a:t>BioDataScience</a:t>
            </a:r>
            <a:r>
              <a:rPr lang="fr-FR" sz="2800" dirty="0">
                <a:latin typeface="Helvetica" charset="0"/>
                <a:ea typeface="Helvetica" charset="0"/>
                <a:cs typeface="Helvetica" charset="0"/>
              </a:rPr>
              <a:t>-Course/</a:t>
            </a:r>
            <a:r>
              <a:rPr lang="fr-FR" sz="2800" dirty="0" err="1">
                <a:latin typeface="Helvetica" charset="0"/>
                <a:ea typeface="Helvetica" charset="0"/>
                <a:cs typeface="Helvetica" charset="0"/>
              </a:rPr>
              <a:t>sdd_presentation</a:t>
            </a:r>
            <a:endParaRPr kumimoji="0" lang="fr-FR" sz="2800" b="0" i="0" u="none" strike="noStrike" kern="1200" cap="none" spc="0" normalizeH="0" baseline="0" noProof="0" dirty="0">
              <a:ln>
                <a:noFill/>
              </a:ln>
              <a:solidFill>
                <a:srgbClr val="808080"/>
              </a:solidFill>
              <a:effectLst/>
              <a:uLnTx/>
              <a:uFillTx/>
              <a:latin typeface="Calibri" pitchFamily="34" charset="0"/>
              <a:ea typeface="Calibri" pitchFamily="34" charset="0"/>
              <a:cs typeface="Times New Roman" pitchFamily="18" charset="0"/>
            </a:endParaRPr>
          </a:p>
        </p:txBody>
      </p:sp>
      <p:sp>
        <p:nvSpPr>
          <p:cNvPr id="253" name="Rectangle à coins arrondis 158">
            <a:extLst>
              <a:ext uri="{FF2B5EF4-FFF2-40B4-BE49-F238E27FC236}">
                <a16:creationId xmlns:a16="http://schemas.microsoft.com/office/drawing/2014/main" id="{DE6E9427-4AEE-9048-8959-1041AD4D7A7D}"/>
              </a:ext>
            </a:extLst>
          </p:cNvPr>
          <p:cNvSpPr/>
          <p:nvPr/>
        </p:nvSpPr>
        <p:spPr>
          <a:xfrm>
            <a:off x="504826" y="4703933"/>
            <a:ext cx="29232810" cy="3208987"/>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245" name="ZoneTexte 244">
            <a:extLst>
              <a:ext uri="{FF2B5EF4-FFF2-40B4-BE49-F238E27FC236}">
                <a16:creationId xmlns:a16="http://schemas.microsoft.com/office/drawing/2014/main" id="{2F98CD99-671B-FB45-BCA0-E35185D7870B}"/>
              </a:ext>
            </a:extLst>
          </p:cNvPr>
          <p:cNvSpPr txBox="1"/>
          <p:nvPr/>
        </p:nvSpPr>
        <p:spPr>
          <a:xfrm>
            <a:off x="30711467" y="17816236"/>
            <a:ext cx="11478106" cy="1212569"/>
          </a:xfrm>
          <a:prstGeom prst="rect">
            <a:avLst/>
          </a:prstGeom>
        </p:spPr>
        <p:txBody>
          <a:bodyPr vert="horz" wrap="square" lIns="91440" tIns="45720" rIns="91440" bIns="45720" rtlCol="0">
            <a:noAutofit/>
          </a:bodyPr>
          <a:lstStyle/>
          <a:p>
            <a:pPr marL="342900" indent="-342900" algn="just" defTabSz="914400"/>
            <a:r>
              <a:rPr lang="en-GB" sz="2400" dirty="0">
                <a:latin typeface="Helvetica" charset="0"/>
              </a:rPr>
              <a:t>    </a:t>
            </a:r>
            <a:r>
              <a:rPr lang="fr-FR" sz="2400" dirty="0">
                <a:latin typeface="Helvetica" charset="0"/>
              </a:rPr>
              <a:t>Figure 2:  Taux de croissance [%/j] au cours du temps [j] avec trois conditions : contrôle (n=4), </a:t>
            </a:r>
            <a:r>
              <a:rPr lang="fr-FR" sz="2400" dirty="0" err="1">
                <a:latin typeface="Helvetica" charset="0"/>
              </a:rPr>
              <a:t>hypersaline</a:t>
            </a:r>
            <a:r>
              <a:rPr lang="fr-FR" sz="2400" dirty="0">
                <a:latin typeface="Helvetica" charset="0"/>
              </a:rPr>
              <a:t> (n=6) et </a:t>
            </a:r>
            <a:r>
              <a:rPr lang="fr-FR" sz="2400" dirty="0" err="1">
                <a:latin typeface="Helvetica" charset="0"/>
              </a:rPr>
              <a:t>hyposaline</a:t>
            </a:r>
            <a:r>
              <a:rPr lang="fr-FR" sz="2400" dirty="0">
                <a:latin typeface="Helvetica" charset="0"/>
              </a:rPr>
              <a:t> (n=6). De plus, trois phases sont mis en avant : avant le stress (Av. stress), stress et récupération.</a:t>
            </a:r>
            <a:endParaRPr lang="fr-BE" sz="2400" dirty="0">
              <a:latin typeface="Helvetica" charset="0"/>
            </a:endParaRPr>
          </a:p>
        </p:txBody>
      </p:sp>
      <p:pic>
        <p:nvPicPr>
          <p:cNvPr id="2" name="Image 1">
            <a:extLst>
              <a:ext uri="{FF2B5EF4-FFF2-40B4-BE49-F238E27FC236}">
                <a16:creationId xmlns:a16="http://schemas.microsoft.com/office/drawing/2014/main" id="{67E39536-025B-B942-9E29-A5AE0E03FB4A}"/>
              </a:ext>
            </a:extLst>
          </p:cNvPr>
          <p:cNvPicPr>
            <a:picLocks noChangeAspect="1"/>
          </p:cNvPicPr>
          <p:nvPr/>
        </p:nvPicPr>
        <p:blipFill>
          <a:blip r:embed="rId5"/>
          <a:stretch>
            <a:fillRect/>
          </a:stretch>
        </p:blipFill>
        <p:spPr>
          <a:xfrm>
            <a:off x="580608" y="743913"/>
            <a:ext cx="3451891" cy="1253707"/>
          </a:xfrm>
          <a:prstGeom prst="rect">
            <a:avLst/>
          </a:prstGeom>
        </p:spPr>
      </p:pic>
      <p:pic>
        <p:nvPicPr>
          <p:cNvPr id="9" name="Image 8">
            <a:extLst>
              <a:ext uri="{FF2B5EF4-FFF2-40B4-BE49-F238E27FC236}">
                <a16:creationId xmlns:a16="http://schemas.microsoft.com/office/drawing/2014/main" id="{2FFAE83C-F2DB-3A47-9E79-A3CC898D36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950048" y="9124272"/>
            <a:ext cx="10821351" cy="8429065"/>
          </a:xfrm>
          <a:prstGeom prst="rect">
            <a:avLst/>
          </a:prstGeom>
        </p:spPr>
      </p:pic>
      <p:pic>
        <p:nvPicPr>
          <p:cNvPr id="20" name="Image 19">
            <a:extLst>
              <a:ext uri="{FF2B5EF4-FFF2-40B4-BE49-F238E27FC236}">
                <a16:creationId xmlns:a16="http://schemas.microsoft.com/office/drawing/2014/main" id="{4D32F4DA-78BF-0E4E-A6D6-CCA024D76C3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849923" y="27580054"/>
            <a:ext cx="12167114" cy="9477320"/>
          </a:xfrm>
          <a:prstGeom prst="rect">
            <a:avLst/>
          </a:prstGeom>
        </p:spPr>
      </p:pic>
      <p:pic>
        <p:nvPicPr>
          <p:cNvPr id="23" name="Image 22">
            <a:extLst>
              <a:ext uri="{FF2B5EF4-FFF2-40B4-BE49-F238E27FC236}">
                <a16:creationId xmlns:a16="http://schemas.microsoft.com/office/drawing/2014/main" id="{22E0DAF0-44CA-4E42-A347-30CDB83ECD4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39796" y="27580054"/>
            <a:ext cx="12167113" cy="9477320"/>
          </a:xfrm>
          <a:prstGeom prst="rect">
            <a:avLst/>
          </a:prstGeom>
        </p:spPr>
      </p:pic>
      <p:sp>
        <p:nvSpPr>
          <p:cNvPr id="60" name="Rectangle à coins arrondis 158">
            <a:extLst>
              <a:ext uri="{FF2B5EF4-FFF2-40B4-BE49-F238E27FC236}">
                <a16:creationId xmlns:a16="http://schemas.microsoft.com/office/drawing/2014/main" id="{993D8603-F899-354A-9AE5-6F6203211987}"/>
              </a:ext>
            </a:extLst>
          </p:cNvPr>
          <p:cNvSpPr/>
          <p:nvPr/>
        </p:nvSpPr>
        <p:spPr>
          <a:xfrm>
            <a:off x="15193739" y="27831231"/>
            <a:ext cx="45719" cy="9226143"/>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62" name="Rectangle à coins arrondis 158">
            <a:extLst>
              <a:ext uri="{FF2B5EF4-FFF2-40B4-BE49-F238E27FC236}">
                <a16:creationId xmlns:a16="http://schemas.microsoft.com/office/drawing/2014/main" id="{9929B43B-ABAB-624B-8979-1FCB563060BC}"/>
              </a:ext>
            </a:extLst>
          </p:cNvPr>
          <p:cNvSpPr/>
          <p:nvPr/>
        </p:nvSpPr>
        <p:spPr>
          <a:xfrm>
            <a:off x="468313" y="37698535"/>
            <a:ext cx="29232810" cy="287796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pic>
        <p:nvPicPr>
          <p:cNvPr id="27" name="Image 26">
            <a:extLst>
              <a:ext uri="{FF2B5EF4-FFF2-40B4-BE49-F238E27FC236}">
                <a16:creationId xmlns:a16="http://schemas.microsoft.com/office/drawing/2014/main" id="{6C487E05-8678-2342-827D-4C4C777BBF0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09163" y="17931109"/>
            <a:ext cx="10499528" cy="8178389"/>
          </a:xfrm>
          <a:prstGeom prst="rect">
            <a:avLst/>
          </a:prstGeom>
        </p:spPr>
      </p:pic>
      <p:sp>
        <p:nvSpPr>
          <p:cNvPr id="30" name="ZoneTexte 29">
            <a:extLst>
              <a:ext uri="{FF2B5EF4-FFF2-40B4-BE49-F238E27FC236}">
                <a16:creationId xmlns:a16="http://schemas.microsoft.com/office/drawing/2014/main" id="{DABA3E91-7AB7-CD4A-B0A0-F42312EFC201}"/>
              </a:ext>
            </a:extLst>
          </p:cNvPr>
          <p:cNvSpPr txBox="1"/>
          <p:nvPr/>
        </p:nvSpPr>
        <p:spPr>
          <a:xfrm>
            <a:off x="15468600" y="28905200"/>
            <a:ext cx="0" cy="0"/>
          </a:xfrm>
          <a:prstGeom prst="rect">
            <a:avLst/>
          </a:prstGeom>
        </p:spPr>
        <p:txBody>
          <a:bodyPr vert="horz" wrap="none" lIns="91440" tIns="45720" rIns="91440" bIns="45720" rtlCol="0">
            <a:normAutofit fontScale="25000" lnSpcReduction="20000"/>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dirty="0">
              <a:ln>
                <a:noFill/>
              </a:ln>
              <a:solidFill>
                <a:srgbClr val="808080"/>
              </a:solidFill>
              <a:effectLst/>
              <a:uLnTx/>
              <a:uFillTx/>
              <a:latin typeface="Calibri" pitchFamily="34" charset="0"/>
              <a:ea typeface="Calibri" pitchFamily="34" charset="0"/>
              <a:cs typeface="Times New Roman" pitchFamily="18" charset="0"/>
            </a:endParaRPr>
          </a:p>
        </p:txBody>
      </p:sp>
      <p:sp>
        <p:nvSpPr>
          <p:cNvPr id="68" name="Rectangle 16">
            <a:extLst>
              <a:ext uri="{FF2B5EF4-FFF2-40B4-BE49-F238E27FC236}">
                <a16:creationId xmlns:a16="http://schemas.microsoft.com/office/drawing/2014/main" id="{54677FBB-62AF-B647-855F-CEF564B36297}"/>
              </a:ext>
            </a:extLst>
          </p:cNvPr>
          <p:cNvSpPr>
            <a:spLocks noChangeArrowheads="1"/>
          </p:cNvSpPr>
          <p:nvPr/>
        </p:nvSpPr>
        <p:spPr bwMode="auto">
          <a:xfrm>
            <a:off x="960573" y="17742180"/>
            <a:ext cx="5304174" cy="830997"/>
          </a:xfrm>
          <a:prstGeom prst="rect">
            <a:avLst/>
          </a:prstGeom>
          <a:noFill/>
          <a:ln w="9525">
            <a:noFill/>
            <a:miter lim="800000"/>
            <a:headEnd/>
            <a:tailEnd/>
          </a:ln>
        </p:spPr>
        <p:txBody>
          <a:bodyPr wrap="square">
            <a:spAutoFit/>
          </a:bodyPr>
          <a:lstStyle/>
          <a:p>
            <a:pPr eaLnBrk="1" hangingPunct="1"/>
            <a:r>
              <a:rPr lang="en-US" altLang="en-US" sz="4400" b="1" i="1" dirty="0">
                <a:solidFill>
                  <a:schemeClr val="accent2"/>
                </a:solidFill>
                <a:latin typeface="Cambria" pitchFamily="18" charset="0"/>
              </a:rPr>
              <a:t> </a:t>
            </a:r>
            <a:r>
              <a:rPr lang="en-US" altLang="en-US" sz="4800" b="1" dirty="0">
                <a:solidFill>
                  <a:schemeClr val="accent2"/>
                </a:solidFill>
                <a:effectLst>
                  <a:outerShdw blurRad="38100" dist="38100" dir="2700000" algn="tl">
                    <a:srgbClr val="000000">
                      <a:alpha val="43137"/>
                    </a:srgbClr>
                  </a:outerShdw>
                </a:effectLst>
                <a:latin typeface="Cambria" pitchFamily="18" charset="0"/>
              </a:rPr>
              <a:t>sdd1.04a</a:t>
            </a:r>
            <a:r>
              <a:rPr lang="en-US" altLang="en-US" sz="4000" b="1" i="1" dirty="0">
                <a:solidFill>
                  <a:schemeClr val="accent2"/>
                </a:solidFill>
                <a:effectLst>
                  <a:outerShdw blurRad="38100" dist="38100" dir="2700000" algn="tl">
                    <a:srgbClr val="000000">
                      <a:alpha val="43137"/>
                    </a:srgbClr>
                  </a:outerShdw>
                </a:effectLst>
                <a:latin typeface="Cambria" panose="02040503050406030204" pitchFamily="18" charset="0"/>
              </a:rPr>
              <a:t> </a:t>
            </a:r>
            <a:endParaRPr lang="fr-FR" altLang="en-US" sz="4000" b="1" i="1" dirty="0">
              <a:solidFill>
                <a:schemeClr val="accent2"/>
              </a:solidFill>
              <a:effectLst>
                <a:outerShdw blurRad="38100" dist="38100" dir="2700000" algn="tl">
                  <a:srgbClr val="000000">
                    <a:alpha val="43137"/>
                  </a:srgbClr>
                </a:outerShdw>
              </a:effectLst>
              <a:latin typeface="Cambria" panose="02040503050406030204" pitchFamily="18" charset="0"/>
            </a:endParaRPr>
          </a:p>
        </p:txBody>
      </p:sp>
      <p:sp>
        <p:nvSpPr>
          <p:cNvPr id="70" name="Rectangle 16">
            <a:extLst>
              <a:ext uri="{FF2B5EF4-FFF2-40B4-BE49-F238E27FC236}">
                <a16:creationId xmlns:a16="http://schemas.microsoft.com/office/drawing/2014/main" id="{1B255A52-93BE-714C-832D-9221AC6E0E5D}"/>
              </a:ext>
            </a:extLst>
          </p:cNvPr>
          <p:cNvSpPr>
            <a:spLocks noChangeArrowheads="1"/>
          </p:cNvSpPr>
          <p:nvPr/>
        </p:nvSpPr>
        <p:spPr bwMode="auto">
          <a:xfrm>
            <a:off x="960573" y="8173047"/>
            <a:ext cx="5304174" cy="830997"/>
          </a:xfrm>
          <a:prstGeom prst="rect">
            <a:avLst/>
          </a:prstGeom>
          <a:noFill/>
          <a:ln w="9525">
            <a:noFill/>
            <a:miter lim="800000"/>
            <a:headEnd/>
            <a:tailEnd/>
          </a:ln>
        </p:spPr>
        <p:txBody>
          <a:bodyPr wrap="square">
            <a:spAutoFit/>
          </a:bodyPr>
          <a:lstStyle/>
          <a:p>
            <a:pPr eaLnBrk="1" hangingPunct="1"/>
            <a:r>
              <a:rPr lang="en-US" altLang="en-US" sz="4400" b="1" i="1" dirty="0">
                <a:solidFill>
                  <a:schemeClr val="accent2"/>
                </a:solidFill>
                <a:latin typeface="Cambria" pitchFamily="18" charset="0"/>
              </a:rPr>
              <a:t> </a:t>
            </a:r>
            <a:r>
              <a:rPr lang="en-US" altLang="en-US" sz="4800" b="1" dirty="0" err="1">
                <a:solidFill>
                  <a:schemeClr val="accent2"/>
                </a:solidFill>
                <a:effectLst>
                  <a:outerShdw blurRad="38100" dist="38100" dir="2700000" algn="tl">
                    <a:srgbClr val="000000">
                      <a:alpha val="43137"/>
                    </a:srgbClr>
                  </a:outerShdw>
                </a:effectLst>
                <a:latin typeface="Cambria" pitchFamily="18" charset="0"/>
              </a:rPr>
              <a:t>Vue</a:t>
            </a:r>
            <a:r>
              <a:rPr lang="en-US" altLang="en-US" sz="4800" b="1" dirty="0">
                <a:solidFill>
                  <a:schemeClr val="accent2"/>
                </a:solidFill>
                <a:effectLst>
                  <a:outerShdw blurRad="38100" dist="38100" dir="2700000" algn="tl">
                    <a:srgbClr val="000000">
                      <a:alpha val="43137"/>
                    </a:srgbClr>
                  </a:outerShdw>
                </a:effectLst>
                <a:latin typeface="Cambria" pitchFamily="18" charset="0"/>
              </a:rPr>
              <a:t> </a:t>
            </a:r>
            <a:r>
              <a:rPr lang="en-US" altLang="en-US" sz="4800" b="1" dirty="0" err="1">
                <a:solidFill>
                  <a:schemeClr val="accent2"/>
                </a:solidFill>
                <a:effectLst>
                  <a:outerShdw blurRad="38100" dist="38100" dir="2700000" algn="tl">
                    <a:srgbClr val="000000">
                      <a:alpha val="43137"/>
                    </a:srgbClr>
                  </a:outerShdw>
                </a:effectLst>
                <a:latin typeface="Cambria" pitchFamily="18" charset="0"/>
              </a:rPr>
              <a:t>globale</a:t>
            </a:r>
            <a:r>
              <a:rPr lang="en-US" altLang="en-US" sz="4800" b="1" dirty="0">
                <a:solidFill>
                  <a:schemeClr val="accent2"/>
                </a:solidFill>
                <a:effectLst>
                  <a:outerShdw blurRad="38100" dist="38100" dir="2700000" algn="tl">
                    <a:srgbClr val="000000">
                      <a:alpha val="43137"/>
                    </a:srgbClr>
                  </a:outerShdw>
                </a:effectLst>
                <a:latin typeface="Cambria" pitchFamily="18" charset="0"/>
              </a:rPr>
              <a:t> </a:t>
            </a:r>
            <a:r>
              <a:rPr lang="en-US" altLang="en-US" sz="4000" b="1" i="1" dirty="0">
                <a:solidFill>
                  <a:schemeClr val="accent2"/>
                </a:solidFill>
                <a:effectLst>
                  <a:outerShdw blurRad="38100" dist="38100" dir="2700000" algn="tl">
                    <a:srgbClr val="000000">
                      <a:alpha val="43137"/>
                    </a:srgbClr>
                  </a:outerShdw>
                </a:effectLst>
                <a:latin typeface="Cambria" panose="02040503050406030204" pitchFamily="18" charset="0"/>
              </a:rPr>
              <a:t> </a:t>
            </a:r>
            <a:endParaRPr lang="fr-FR" altLang="en-US" sz="4000" b="1" i="1" dirty="0">
              <a:solidFill>
                <a:schemeClr val="accent2"/>
              </a:solidFill>
              <a:effectLst>
                <a:outerShdw blurRad="38100" dist="38100" dir="2700000" algn="tl">
                  <a:srgbClr val="000000">
                    <a:alpha val="43137"/>
                  </a:srgbClr>
                </a:outerShdw>
              </a:effectLst>
              <a:latin typeface="Cambria" panose="02040503050406030204" pitchFamily="18" charset="0"/>
            </a:endParaRPr>
          </a:p>
        </p:txBody>
      </p:sp>
      <p:pic>
        <p:nvPicPr>
          <p:cNvPr id="33" name="Image 32">
            <a:extLst>
              <a:ext uri="{FF2B5EF4-FFF2-40B4-BE49-F238E27FC236}">
                <a16:creationId xmlns:a16="http://schemas.microsoft.com/office/drawing/2014/main" id="{B9440A16-3B92-424F-8DB1-6C2DEC75690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80608" y="9139082"/>
            <a:ext cx="10930059" cy="8471192"/>
          </a:xfrm>
          <a:prstGeom prst="rect">
            <a:avLst/>
          </a:prstGeom>
        </p:spPr>
      </p:pic>
      <p:sp>
        <p:nvSpPr>
          <p:cNvPr id="35" name="Rectangle 16">
            <a:extLst>
              <a:ext uri="{FF2B5EF4-FFF2-40B4-BE49-F238E27FC236}">
                <a16:creationId xmlns:a16="http://schemas.microsoft.com/office/drawing/2014/main" id="{488BCA28-D456-584A-AA02-A333125F6C3A}"/>
              </a:ext>
            </a:extLst>
          </p:cNvPr>
          <p:cNvSpPr>
            <a:spLocks noChangeArrowheads="1"/>
          </p:cNvSpPr>
          <p:nvPr/>
        </p:nvSpPr>
        <p:spPr bwMode="auto">
          <a:xfrm>
            <a:off x="4904962" y="26257406"/>
            <a:ext cx="5886235" cy="830997"/>
          </a:xfrm>
          <a:prstGeom prst="rect">
            <a:avLst/>
          </a:prstGeom>
          <a:noFill/>
          <a:ln w="9525">
            <a:noFill/>
            <a:miter lim="800000"/>
            <a:headEnd/>
            <a:tailEnd/>
          </a:ln>
        </p:spPr>
        <p:txBody>
          <a:bodyPr wrap="square">
            <a:spAutoFit/>
          </a:bodyPr>
          <a:lstStyle/>
          <a:p>
            <a:pPr eaLnBrk="1" hangingPunct="1"/>
            <a:r>
              <a:rPr lang="en-US" altLang="en-US" sz="4400" b="1" i="1" dirty="0">
                <a:solidFill>
                  <a:schemeClr val="accent2"/>
                </a:solidFill>
                <a:latin typeface="Cambria" pitchFamily="18" charset="0"/>
              </a:rPr>
              <a:t> </a:t>
            </a:r>
            <a:r>
              <a:rPr lang="en-US" altLang="en-US" sz="4800" b="1" dirty="0">
                <a:solidFill>
                  <a:schemeClr val="accent2"/>
                </a:solidFill>
                <a:effectLst>
                  <a:outerShdw blurRad="38100" dist="38100" dir="2700000" algn="tl">
                    <a:srgbClr val="000000">
                      <a:alpha val="43137"/>
                    </a:srgbClr>
                  </a:outerShdw>
                </a:effectLst>
                <a:latin typeface="Cambria" pitchFamily="18" charset="0"/>
              </a:rPr>
              <a:t>Les zones de codes</a:t>
            </a:r>
            <a:r>
              <a:rPr lang="en-US" altLang="en-US" sz="4000" b="1" i="1" dirty="0">
                <a:solidFill>
                  <a:schemeClr val="accent2"/>
                </a:solidFill>
                <a:effectLst>
                  <a:outerShdw blurRad="38100" dist="38100" dir="2700000" algn="tl">
                    <a:srgbClr val="000000">
                      <a:alpha val="43137"/>
                    </a:srgbClr>
                  </a:outerShdw>
                </a:effectLst>
                <a:latin typeface="Cambria" panose="02040503050406030204" pitchFamily="18" charset="0"/>
              </a:rPr>
              <a:t> </a:t>
            </a:r>
            <a:endParaRPr lang="fr-FR" altLang="en-US" sz="4000" b="1" i="1" dirty="0">
              <a:solidFill>
                <a:schemeClr val="accent2"/>
              </a:solidFill>
              <a:effectLst>
                <a:outerShdw blurRad="38100" dist="38100" dir="2700000" algn="tl">
                  <a:srgbClr val="000000">
                    <a:alpha val="43137"/>
                  </a:srgbClr>
                </a:outerShdw>
              </a:effectLst>
              <a:latin typeface="Cambria" panose="02040503050406030204" pitchFamily="18" charset="0"/>
            </a:endParaRPr>
          </a:p>
        </p:txBody>
      </p:sp>
      <p:sp>
        <p:nvSpPr>
          <p:cNvPr id="36" name="Rectangle 16">
            <a:extLst>
              <a:ext uri="{FF2B5EF4-FFF2-40B4-BE49-F238E27FC236}">
                <a16:creationId xmlns:a16="http://schemas.microsoft.com/office/drawing/2014/main" id="{AA0996AD-0688-8E46-A592-B3124F72C28E}"/>
              </a:ext>
            </a:extLst>
          </p:cNvPr>
          <p:cNvSpPr>
            <a:spLocks noChangeArrowheads="1"/>
          </p:cNvSpPr>
          <p:nvPr/>
        </p:nvSpPr>
        <p:spPr bwMode="auto">
          <a:xfrm>
            <a:off x="21980912" y="26433975"/>
            <a:ext cx="2933907" cy="830997"/>
          </a:xfrm>
          <a:prstGeom prst="rect">
            <a:avLst/>
          </a:prstGeom>
          <a:noFill/>
          <a:ln w="9525">
            <a:noFill/>
            <a:miter lim="800000"/>
            <a:headEnd/>
            <a:tailEnd/>
          </a:ln>
        </p:spPr>
        <p:txBody>
          <a:bodyPr wrap="square">
            <a:spAutoFit/>
          </a:bodyPr>
          <a:lstStyle/>
          <a:p>
            <a:pPr eaLnBrk="1" hangingPunct="1"/>
            <a:r>
              <a:rPr lang="en-US" altLang="en-US" sz="4400" b="1" i="1" dirty="0">
                <a:solidFill>
                  <a:schemeClr val="accent2"/>
                </a:solidFill>
                <a:latin typeface="Cambria" pitchFamily="18" charset="0"/>
              </a:rPr>
              <a:t> </a:t>
            </a:r>
            <a:r>
              <a:rPr lang="en-US" altLang="en-US" sz="4800" b="1" dirty="0">
                <a:solidFill>
                  <a:schemeClr val="accent2"/>
                </a:solidFill>
                <a:effectLst>
                  <a:outerShdw blurRad="38100" dist="38100" dir="2700000" algn="tl">
                    <a:srgbClr val="000000">
                      <a:alpha val="43137"/>
                    </a:srgbClr>
                  </a:outerShdw>
                </a:effectLst>
                <a:latin typeface="Cambria" pitchFamily="18" charset="0"/>
              </a:rPr>
              <a:t>Les quiz</a:t>
            </a:r>
            <a:endParaRPr lang="fr-FR" altLang="en-US" sz="4000" b="1" i="1" dirty="0">
              <a:solidFill>
                <a:schemeClr val="accent2"/>
              </a:solidFill>
              <a:effectLst>
                <a:outerShdw blurRad="38100" dist="38100" dir="2700000" algn="tl">
                  <a:srgbClr val="000000">
                    <a:alpha val="43137"/>
                  </a:srgbClr>
                </a:outerShdw>
              </a:effectLst>
              <a:latin typeface="Cambria" panose="02040503050406030204" pitchFamily="18" charset="0"/>
            </a:endParaRPr>
          </a:p>
        </p:txBody>
      </p:sp>
      <p:sp>
        <p:nvSpPr>
          <p:cNvPr id="38" name="ZoneTexte 37">
            <a:extLst>
              <a:ext uri="{FF2B5EF4-FFF2-40B4-BE49-F238E27FC236}">
                <a16:creationId xmlns:a16="http://schemas.microsoft.com/office/drawing/2014/main" id="{2877F0EA-8295-574B-BF32-98B3C774E10C}"/>
              </a:ext>
            </a:extLst>
          </p:cNvPr>
          <p:cNvSpPr txBox="1"/>
          <p:nvPr/>
        </p:nvSpPr>
        <p:spPr>
          <a:xfrm>
            <a:off x="14984123" y="5549332"/>
            <a:ext cx="14677241" cy="2153564"/>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dirty="0">
                <a:ln>
                  <a:noFill/>
                </a:ln>
                <a:effectLst/>
                <a:uLnTx/>
                <a:uFillTx/>
                <a:latin typeface="Helvetica" charset="0"/>
                <a:ea typeface="Helvetica" charset="0"/>
                <a:cs typeface="Helvetica" charset="0"/>
              </a:rPr>
              <a:t>	</a:t>
            </a:r>
            <a:r>
              <a:rPr lang="fr-FR" sz="3200" dirty="0">
                <a:latin typeface="Helvetica" charset="0"/>
                <a:ea typeface="Helvetica" charset="0"/>
                <a:cs typeface="Helvetica" charset="0"/>
              </a:rPr>
              <a:t> Les étudiants ont répondu aux tutoriels en ligne (Fig.1). L’ensemble des données ont été enregistré dans une base de données qui comprend plus de </a:t>
            </a:r>
            <a:r>
              <a:rPr lang="fr-FR" sz="3200" b="1" dirty="0">
                <a:latin typeface="Helvetica" charset="0"/>
                <a:ea typeface="Helvetica" charset="0"/>
                <a:cs typeface="Helvetica" charset="0"/>
              </a:rPr>
              <a:t>50000 entrées </a:t>
            </a:r>
            <a:r>
              <a:rPr lang="fr-FR" sz="3200" dirty="0">
                <a:latin typeface="Helvetica" charset="0"/>
                <a:ea typeface="Helvetica" charset="0"/>
                <a:cs typeface="Helvetica" charset="0"/>
              </a:rPr>
              <a:t>pour </a:t>
            </a:r>
            <a:r>
              <a:rPr lang="fr-FR" sz="3200" b="1" dirty="0">
                <a:latin typeface="Helvetica" charset="0"/>
                <a:ea typeface="Helvetica" charset="0"/>
                <a:cs typeface="Helvetica" charset="0"/>
              </a:rPr>
              <a:t>20 séances d’exercices </a:t>
            </a:r>
            <a:r>
              <a:rPr lang="fr-FR" sz="3200" dirty="0">
                <a:latin typeface="Helvetica" charset="0"/>
                <a:ea typeface="Helvetica" charset="0"/>
                <a:cs typeface="Helvetica" charset="0"/>
              </a:rPr>
              <a:t>(tutoriels) et pour </a:t>
            </a:r>
            <a:r>
              <a:rPr lang="fr-FR" sz="3200" b="1" dirty="0">
                <a:latin typeface="Helvetica" charset="0"/>
                <a:ea typeface="Helvetica" charset="0"/>
                <a:cs typeface="Helvetica" charset="0"/>
              </a:rPr>
              <a:t>40 étudiants</a:t>
            </a:r>
            <a:r>
              <a:rPr lang="fr-FR" sz="3200" dirty="0">
                <a:latin typeface="Helvetica" charset="0"/>
                <a:ea typeface="Helvetica" charset="0"/>
                <a:cs typeface="Helvetica" charset="0"/>
              </a:rPr>
              <a:t>. </a:t>
            </a:r>
          </a:p>
          <a:p>
            <a:pPr marL="342900" indent="-342900" algn="just" defTabSz="914400"/>
            <a:endParaRPr kumimoji="0" lang="fr-FR" sz="3200" b="0" i="0" u="none" strike="noStrike" kern="1200" cap="none" spc="0" normalizeH="0" noProof="0" dirty="0">
              <a:ln>
                <a:noFill/>
              </a:ln>
              <a:effectLst/>
              <a:uLnTx/>
              <a:uFillTx/>
              <a:latin typeface="Helvetica" charset="0"/>
              <a:ea typeface="Helvetica" charset="0"/>
              <a:cs typeface="Helvetica" charset="0"/>
            </a:endParaRPr>
          </a:p>
        </p:txBody>
      </p:sp>
      <p:sp>
        <p:nvSpPr>
          <p:cNvPr id="39" name="ZoneTexte 38">
            <a:extLst>
              <a:ext uri="{FF2B5EF4-FFF2-40B4-BE49-F238E27FC236}">
                <a16:creationId xmlns:a16="http://schemas.microsoft.com/office/drawing/2014/main" id="{0A68B627-5D19-F442-910F-B74374D87941}"/>
              </a:ext>
            </a:extLst>
          </p:cNvPr>
          <p:cNvSpPr txBox="1"/>
          <p:nvPr/>
        </p:nvSpPr>
        <p:spPr>
          <a:xfrm>
            <a:off x="11278048" y="9238880"/>
            <a:ext cx="7084044" cy="7313305"/>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dirty="0">
                <a:ln>
                  <a:noFill/>
                </a:ln>
                <a:effectLst/>
                <a:uLnTx/>
                <a:uFillTx/>
                <a:latin typeface="Helvetica" charset="0"/>
                <a:ea typeface="Helvetica" charset="0"/>
                <a:cs typeface="Helvetica" charset="0"/>
              </a:rPr>
              <a:t>	</a:t>
            </a:r>
            <a:endParaRPr lang="fr-FR" sz="3200" dirty="0">
              <a:latin typeface="Helvetica" charset="0"/>
              <a:ea typeface="Helvetica" charset="0"/>
              <a:cs typeface="Helvetica" charset="0"/>
            </a:endParaRPr>
          </a:p>
          <a:p>
            <a:pPr marL="342900" indent="-342900" algn="just" defTabSz="914400"/>
            <a:r>
              <a:rPr lang="fr-FR" sz="3200" dirty="0">
                <a:latin typeface="Helvetica" charset="0"/>
                <a:ea typeface="Helvetica" charset="0"/>
                <a:cs typeface="Helvetica" charset="0"/>
              </a:rPr>
              <a:t>  </a:t>
            </a:r>
            <a:endParaRPr kumimoji="0" lang="fr-FR" sz="3200" b="0" i="0" u="none" strike="noStrike" kern="1200" cap="none" spc="0" normalizeH="0" noProof="0" dirty="0">
              <a:ln>
                <a:noFill/>
              </a:ln>
              <a:effectLst/>
              <a:uLnTx/>
              <a:uFillTx/>
              <a:latin typeface="Helvetica" charset="0"/>
              <a:ea typeface="Helvetica" charset="0"/>
              <a:cs typeface="Helvetica" charset="0"/>
            </a:endParaRPr>
          </a:p>
        </p:txBody>
      </p:sp>
      <p:sp>
        <p:nvSpPr>
          <p:cNvPr id="3" name="ZoneTexte 2">
            <a:extLst>
              <a:ext uri="{FF2B5EF4-FFF2-40B4-BE49-F238E27FC236}">
                <a16:creationId xmlns:a16="http://schemas.microsoft.com/office/drawing/2014/main" id="{B119E2C0-F91A-654A-91A8-995CA537B9AB}"/>
              </a:ext>
            </a:extLst>
          </p:cNvPr>
          <p:cNvSpPr txBox="1"/>
          <p:nvPr/>
        </p:nvSpPr>
        <p:spPr>
          <a:xfrm>
            <a:off x="15417800" y="15299747"/>
            <a:ext cx="0" cy="0"/>
          </a:xfrm>
          <a:prstGeom prst="rect">
            <a:avLst/>
          </a:prstGeom>
        </p:spPr>
        <p:txBody>
          <a:bodyPr vert="horz" wrap="none" lIns="91440" tIns="45720" rIns="91440" bIns="45720" rtlCol="0">
            <a:normAutofit fontScale="25000" lnSpcReduction="20000"/>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dirty="0">
              <a:ln>
                <a:noFill/>
              </a:ln>
              <a:solidFill>
                <a:srgbClr val="808080"/>
              </a:solidFill>
              <a:effectLst/>
              <a:uLnTx/>
              <a:uFillTx/>
              <a:latin typeface="Calibri" pitchFamily="34" charset="0"/>
              <a:ea typeface="Calibri" pitchFamily="34" charset="0"/>
              <a:cs typeface="Times New Roman" pitchFamily="18" charset="0"/>
            </a:endParaRPr>
          </a:p>
        </p:txBody>
      </p:sp>
      <p:sp>
        <p:nvSpPr>
          <p:cNvPr id="44" name="Rectangle à coins arrondis 158">
            <a:extLst>
              <a:ext uri="{FF2B5EF4-FFF2-40B4-BE49-F238E27FC236}">
                <a16:creationId xmlns:a16="http://schemas.microsoft.com/office/drawing/2014/main" id="{5B7F94C5-5A5E-4040-A386-70FBFF3CB3C6}"/>
              </a:ext>
            </a:extLst>
          </p:cNvPr>
          <p:cNvSpPr/>
          <p:nvPr/>
        </p:nvSpPr>
        <p:spPr>
          <a:xfrm>
            <a:off x="12035160" y="9090385"/>
            <a:ext cx="6857089" cy="8062727"/>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45" name="ZoneTexte 44">
            <a:extLst>
              <a:ext uri="{FF2B5EF4-FFF2-40B4-BE49-F238E27FC236}">
                <a16:creationId xmlns:a16="http://schemas.microsoft.com/office/drawing/2014/main" id="{D8BE4FE3-90FD-5E4B-9F81-EB092B996E10}"/>
              </a:ext>
            </a:extLst>
          </p:cNvPr>
          <p:cNvSpPr txBox="1"/>
          <p:nvPr/>
        </p:nvSpPr>
        <p:spPr>
          <a:xfrm>
            <a:off x="12092959" y="9422239"/>
            <a:ext cx="6480720" cy="7307073"/>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dirty="0">
                <a:ln>
                  <a:noFill/>
                </a:ln>
                <a:effectLst/>
                <a:uLnTx/>
                <a:uFillTx/>
                <a:latin typeface="Helvetica" charset="0"/>
                <a:ea typeface="Helvetica" charset="0"/>
                <a:cs typeface="Helvetica" charset="0"/>
              </a:rPr>
              <a:t>	</a:t>
            </a:r>
            <a:r>
              <a:rPr lang="fr-FR" sz="3200" dirty="0">
                <a:latin typeface="Helvetica" charset="0"/>
                <a:ea typeface="Helvetica" charset="0"/>
                <a:cs typeface="Helvetica" charset="0"/>
              </a:rPr>
              <a:t> Les données collectées ont pour objectif de permettre une amélioration des tutoriels. Un premier indicateur pouvant mettre en avant les difficultés des étudiants est le nombre d’entrée dans la base de données en fonction du temps et du tutoriel (Fig.2). Nous observons deux situations soit un pic concentré comme pour le tutoriel sdd1.09a ou bien un étalement des entrée comme le tutoriel sdd1.04. </a:t>
            </a:r>
          </a:p>
          <a:p>
            <a:pPr marL="342900" indent="-342900" algn="just" defTabSz="914400"/>
            <a:endParaRPr kumimoji="0" lang="fr-FR" sz="3200" b="0" i="0" u="none" strike="noStrike" kern="1200" cap="none" spc="0" normalizeH="0" noProof="0" dirty="0">
              <a:ln>
                <a:noFill/>
              </a:ln>
              <a:effectLst/>
              <a:uLnTx/>
              <a:uFillTx/>
              <a:latin typeface="Helvetica" charset="0"/>
              <a:ea typeface="Helvetica" charset="0"/>
              <a:cs typeface="Helvetica" charset="0"/>
            </a:endParaRPr>
          </a:p>
        </p:txBody>
      </p:sp>
      <p:sp>
        <p:nvSpPr>
          <p:cNvPr id="46" name="ZoneTexte 45">
            <a:extLst>
              <a:ext uri="{FF2B5EF4-FFF2-40B4-BE49-F238E27FC236}">
                <a16:creationId xmlns:a16="http://schemas.microsoft.com/office/drawing/2014/main" id="{59710611-FA65-7F45-A4F9-48797CE198F5}"/>
              </a:ext>
            </a:extLst>
          </p:cNvPr>
          <p:cNvSpPr txBox="1"/>
          <p:nvPr/>
        </p:nvSpPr>
        <p:spPr>
          <a:xfrm>
            <a:off x="819832" y="19005477"/>
            <a:ext cx="7962555" cy="5638246"/>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dirty="0">
                <a:ln>
                  <a:noFill/>
                </a:ln>
                <a:effectLst/>
                <a:uLnTx/>
                <a:uFillTx/>
                <a:latin typeface="Helvetica" charset="0"/>
                <a:ea typeface="Helvetica" charset="0"/>
                <a:cs typeface="Helvetica" charset="0"/>
              </a:rPr>
              <a:t>	</a:t>
            </a:r>
            <a:r>
              <a:rPr lang="fr-FR" sz="3200" dirty="0">
                <a:latin typeface="Helvetica" charset="0"/>
                <a:ea typeface="Helvetica" charset="0"/>
                <a:cs typeface="Helvetica" charset="0"/>
              </a:rPr>
              <a:t>Ce tutoriel comprend 17 questions dont 10 questions de types zones de codes, 6 questions de types quiz et 1 question libre pour les commentaires (Fig.3). Parmi les zones codes, la question nommée </a:t>
            </a:r>
            <a:r>
              <a:rPr lang="fr-FR" sz="3200" b="1" dirty="0">
                <a:latin typeface="Helvetica" charset="0"/>
                <a:ea typeface="Helvetica" charset="0"/>
                <a:cs typeface="Helvetica" charset="0"/>
              </a:rPr>
              <a:t>bar2</a:t>
            </a:r>
            <a:r>
              <a:rPr lang="fr-FR" sz="3200" dirty="0">
                <a:latin typeface="Helvetica" charset="0"/>
                <a:ea typeface="Helvetica" charset="0"/>
                <a:cs typeface="Helvetica" charset="0"/>
              </a:rPr>
              <a:t> a obtenu le plus grand nombre d’entrée. Il est de même pour le question </a:t>
            </a:r>
            <a:r>
              <a:rPr lang="fr-FR" sz="3200" b="1" dirty="0">
                <a:latin typeface="Helvetica" charset="0"/>
                <a:ea typeface="Helvetica" charset="0"/>
                <a:cs typeface="Helvetica" charset="0"/>
              </a:rPr>
              <a:t>quiz-2</a:t>
            </a:r>
            <a:r>
              <a:rPr lang="fr-FR" sz="3200" dirty="0">
                <a:latin typeface="Helvetica" charset="0"/>
                <a:ea typeface="Helvetica" charset="0"/>
                <a:cs typeface="Helvetica" charset="0"/>
              </a:rPr>
              <a:t> dans les questions sous la forme de quiz. Un grand nombre d’entrée peut être un indicateur de difficultés éprouvés par les étudiants.</a:t>
            </a:r>
          </a:p>
          <a:p>
            <a:pPr marL="342900" indent="-342900" algn="just" defTabSz="914400"/>
            <a:r>
              <a:rPr lang="fr-FR" sz="3200" b="1" dirty="0">
                <a:latin typeface="Helvetica" charset="0"/>
                <a:ea typeface="Helvetica" charset="0"/>
                <a:cs typeface="Helvetica" charset="0"/>
              </a:rPr>
              <a:t> </a:t>
            </a:r>
            <a:endParaRPr kumimoji="0" lang="fr-FR" sz="3200" b="0" i="0" u="none" strike="noStrike" kern="1200" cap="none" spc="0" normalizeH="0" noProof="0" dirty="0">
              <a:ln>
                <a:noFill/>
              </a:ln>
              <a:effectLst/>
              <a:uLnTx/>
              <a:uFillTx/>
              <a:latin typeface="Helvetica" charset="0"/>
              <a:ea typeface="Helvetica" charset="0"/>
              <a:cs typeface="Helvetica" charset="0"/>
            </a:endParaRPr>
          </a:p>
        </p:txBody>
      </p:sp>
      <p:sp>
        <p:nvSpPr>
          <p:cNvPr id="47" name="Rectangle à coins arrondis 158">
            <a:extLst>
              <a:ext uri="{FF2B5EF4-FFF2-40B4-BE49-F238E27FC236}">
                <a16:creationId xmlns:a16="http://schemas.microsoft.com/office/drawing/2014/main" id="{7B6EFAFC-3CB0-474B-B713-95D83E03D5FD}"/>
              </a:ext>
            </a:extLst>
          </p:cNvPr>
          <p:cNvSpPr/>
          <p:nvPr/>
        </p:nvSpPr>
        <p:spPr>
          <a:xfrm>
            <a:off x="792139" y="18686215"/>
            <a:ext cx="8344604" cy="6297084"/>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50" name="ZoneTexte 49">
            <a:extLst>
              <a:ext uri="{FF2B5EF4-FFF2-40B4-BE49-F238E27FC236}">
                <a16:creationId xmlns:a16="http://schemas.microsoft.com/office/drawing/2014/main" id="{C66D7706-5375-4548-8121-59F57A6D1763}"/>
              </a:ext>
            </a:extLst>
          </p:cNvPr>
          <p:cNvSpPr txBox="1"/>
          <p:nvPr/>
        </p:nvSpPr>
        <p:spPr>
          <a:xfrm>
            <a:off x="21013579" y="18861461"/>
            <a:ext cx="7962555" cy="5638246"/>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dirty="0">
                <a:ln>
                  <a:noFill/>
                </a:ln>
                <a:effectLst/>
                <a:uLnTx/>
                <a:uFillTx/>
                <a:latin typeface="Helvetica" charset="0"/>
                <a:ea typeface="Helvetica" charset="0"/>
                <a:cs typeface="Helvetica" charset="0"/>
              </a:rPr>
              <a:t>	La comparaison est réalisée entre deux questions de types zones de codes (</a:t>
            </a:r>
            <a:r>
              <a:rPr kumimoji="0" lang="fr-FR" sz="3200" b="1" i="0" u="none" strike="noStrike" kern="1200" cap="none" spc="0" normalizeH="0" noProof="0" dirty="0">
                <a:ln>
                  <a:noFill/>
                </a:ln>
                <a:effectLst/>
                <a:uLnTx/>
                <a:uFillTx/>
                <a:latin typeface="Helvetica" charset="0"/>
                <a:ea typeface="Helvetica" charset="0"/>
                <a:cs typeface="Helvetica" charset="0"/>
              </a:rPr>
              <a:t>bar1</a:t>
            </a:r>
            <a:r>
              <a:rPr kumimoji="0" lang="fr-FR" sz="3200" b="0" i="0" u="none" strike="noStrike" kern="1200" cap="none" spc="0" normalizeH="0" noProof="0" dirty="0">
                <a:ln>
                  <a:noFill/>
                </a:ln>
                <a:effectLst/>
                <a:uLnTx/>
                <a:uFillTx/>
                <a:latin typeface="Helvetica" charset="0"/>
                <a:ea typeface="Helvetica" charset="0"/>
                <a:cs typeface="Helvetica" charset="0"/>
              </a:rPr>
              <a:t> &amp; </a:t>
            </a:r>
            <a:r>
              <a:rPr kumimoji="0" lang="fr-FR" sz="3200" b="1" i="0" u="none" strike="noStrike" kern="1200" cap="none" spc="0" normalizeH="0" noProof="0" dirty="0">
                <a:ln>
                  <a:noFill/>
                </a:ln>
                <a:effectLst/>
                <a:uLnTx/>
                <a:uFillTx/>
                <a:latin typeface="Helvetica" charset="0"/>
                <a:ea typeface="Helvetica" charset="0"/>
                <a:cs typeface="Helvetica" charset="0"/>
              </a:rPr>
              <a:t>bar2</a:t>
            </a:r>
            <a:r>
              <a:rPr kumimoji="0" lang="fr-FR" sz="3200" b="0" i="0" u="none" strike="noStrike" kern="1200" cap="none" spc="0" normalizeH="0" noProof="0" dirty="0">
                <a:ln>
                  <a:noFill/>
                </a:ln>
                <a:effectLst/>
                <a:uLnTx/>
                <a:uFillTx/>
                <a:latin typeface="Helvetica" charset="0"/>
                <a:ea typeface="Helvetica" charset="0"/>
                <a:cs typeface="Helvetica" charset="0"/>
              </a:rPr>
              <a:t>) et deux question de types quiz (quiz-2 </a:t>
            </a:r>
            <a:r>
              <a:rPr lang="fr-FR" sz="3200" dirty="0">
                <a:latin typeface="Helvetica" charset="0"/>
                <a:ea typeface="Helvetica" charset="0"/>
                <a:cs typeface="Helvetica" charset="0"/>
              </a:rPr>
              <a:t>&amp; quiz1-2</a:t>
            </a:r>
            <a:r>
              <a:rPr kumimoji="0" lang="fr-FR" sz="3200" b="0" i="0" u="none" strike="noStrike" kern="1200" cap="none" spc="0" normalizeH="0" noProof="0" dirty="0">
                <a:ln>
                  <a:noFill/>
                </a:ln>
                <a:effectLst/>
                <a:uLnTx/>
                <a:uFillTx/>
                <a:latin typeface="Helvetica" charset="0"/>
                <a:ea typeface="Helvetica" charset="0"/>
                <a:cs typeface="Helvetica" charset="0"/>
              </a:rPr>
              <a:t>). </a:t>
            </a:r>
            <a:r>
              <a:rPr lang="fr-FR" sz="3200" dirty="0">
                <a:latin typeface="Helvetica" charset="0"/>
                <a:ea typeface="Helvetica" charset="0"/>
                <a:cs typeface="Helvetica" charset="0"/>
              </a:rPr>
              <a:t>Deux indicateurs sont employés pour mettre en avant les difficultés des étudiants. </a:t>
            </a:r>
          </a:p>
          <a:p>
            <a:pPr marL="457200" indent="-457200" algn="just" defTabSz="914400">
              <a:buFontTx/>
              <a:buChar char="-"/>
            </a:pPr>
            <a:r>
              <a:rPr lang="fr-FR" sz="3200" dirty="0">
                <a:latin typeface="Helvetica" charset="0"/>
                <a:ea typeface="Helvetica" charset="0"/>
                <a:cs typeface="Helvetica" charset="0"/>
              </a:rPr>
              <a:t>Le total des bonnes réponses en % en fonction du nombre de tentatives. </a:t>
            </a:r>
          </a:p>
          <a:p>
            <a:pPr marL="457200" indent="-457200" algn="just" defTabSz="914400">
              <a:buFontTx/>
              <a:buChar char="-"/>
            </a:pPr>
            <a:r>
              <a:rPr lang="fr-FR" sz="3200" dirty="0">
                <a:latin typeface="Helvetica" charset="0"/>
                <a:ea typeface="Helvetica" charset="0"/>
                <a:cs typeface="Helvetica" charset="0"/>
              </a:rPr>
              <a:t>Le temps nécessaire pour trouver la bonne réponse. </a:t>
            </a:r>
          </a:p>
          <a:p>
            <a:pPr algn="just" defTabSz="914400"/>
            <a:r>
              <a:rPr lang="fr-FR" sz="3200" dirty="0">
                <a:latin typeface="Helvetica" charset="0"/>
                <a:ea typeface="Helvetica" charset="0"/>
                <a:cs typeface="Helvetica" charset="0"/>
              </a:rPr>
              <a:t>   </a:t>
            </a:r>
          </a:p>
          <a:p>
            <a:pPr marL="342900" indent="-342900" algn="just" defTabSz="914400"/>
            <a:r>
              <a:rPr lang="fr-FR" sz="3200" b="1" dirty="0">
                <a:latin typeface="Helvetica" charset="0"/>
                <a:ea typeface="Helvetica" charset="0"/>
                <a:cs typeface="Helvetica" charset="0"/>
              </a:rPr>
              <a:t> </a:t>
            </a:r>
            <a:endParaRPr kumimoji="0" lang="fr-FR" sz="3200" b="0" i="0" u="none" strike="noStrike" kern="1200" cap="none" spc="0" normalizeH="0" noProof="0" dirty="0">
              <a:ln>
                <a:noFill/>
              </a:ln>
              <a:effectLst/>
              <a:uLnTx/>
              <a:uFillTx/>
              <a:latin typeface="Helvetica" charset="0"/>
              <a:ea typeface="Helvetica" charset="0"/>
              <a:cs typeface="Helvetica" charset="0"/>
            </a:endParaRPr>
          </a:p>
        </p:txBody>
      </p:sp>
      <p:sp>
        <p:nvSpPr>
          <p:cNvPr id="51" name="Rectangle à coins arrondis 158">
            <a:extLst>
              <a:ext uri="{FF2B5EF4-FFF2-40B4-BE49-F238E27FC236}">
                <a16:creationId xmlns:a16="http://schemas.microsoft.com/office/drawing/2014/main" id="{F7970154-9744-EA43-A16F-4DDA8B7D4E0C}"/>
              </a:ext>
            </a:extLst>
          </p:cNvPr>
          <p:cNvSpPr/>
          <p:nvPr/>
        </p:nvSpPr>
        <p:spPr>
          <a:xfrm>
            <a:off x="20985886" y="18542199"/>
            <a:ext cx="8344604" cy="6297084"/>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53" name="ZoneTexte 52">
            <a:extLst>
              <a:ext uri="{FF2B5EF4-FFF2-40B4-BE49-F238E27FC236}">
                <a16:creationId xmlns:a16="http://schemas.microsoft.com/office/drawing/2014/main" id="{CD3061F9-F026-5448-9D71-3B2E0F933EBE}"/>
              </a:ext>
            </a:extLst>
          </p:cNvPr>
          <p:cNvSpPr txBox="1"/>
          <p:nvPr/>
        </p:nvSpPr>
        <p:spPr>
          <a:xfrm>
            <a:off x="407477" y="37886685"/>
            <a:ext cx="14677241" cy="3056913"/>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dirty="0">
                <a:ln>
                  <a:noFill/>
                </a:ln>
                <a:effectLst/>
                <a:uLnTx/>
                <a:uFillTx/>
                <a:latin typeface="Helvetica" charset="0"/>
                <a:ea typeface="Helvetica" charset="0"/>
                <a:cs typeface="Helvetica" charset="0"/>
              </a:rPr>
              <a:t>	</a:t>
            </a:r>
            <a:r>
              <a:rPr lang="fr-FR" sz="3200" dirty="0">
                <a:latin typeface="Helvetica" charset="0"/>
                <a:ea typeface="Helvetica" charset="0"/>
                <a:cs typeface="Helvetica" charset="0"/>
              </a:rPr>
              <a:t>Sur les 37 étudiants ont pris part à ce tutoriels, aucune question n’obtient un total de bonne réponse de 100% (Fig4 a &amp; Fig5 a). Cela s’explique entre autre par un filtre que nous appliquons. Au </a:t>
            </a:r>
            <a:r>
              <a:rPr lang="fr-FR" sz="3200" dirty="0" err="1">
                <a:latin typeface="Helvetica" charset="0"/>
                <a:ea typeface="Helvetica" charset="0"/>
                <a:cs typeface="Helvetica" charset="0"/>
              </a:rPr>
              <a:t>dela</a:t>
            </a:r>
            <a:r>
              <a:rPr lang="fr-FR" sz="3200" dirty="0">
                <a:latin typeface="Helvetica" charset="0"/>
                <a:ea typeface="Helvetica" charset="0"/>
                <a:cs typeface="Helvetica" charset="0"/>
              </a:rPr>
              <a:t> de 20 minutes entre la première réponses proposée et la bonne réponses soumise, nous considérons que l’étudiant n’a pas tenté de répondre activement à la question. </a:t>
            </a:r>
            <a:endParaRPr kumimoji="0" lang="fr-FR" sz="3200" i="0" u="none" strike="noStrike" kern="1200" cap="none" spc="0" normalizeH="0" noProof="0" dirty="0">
              <a:ln>
                <a:noFill/>
              </a:ln>
              <a:effectLst/>
              <a:uLnTx/>
              <a:uFillTx/>
              <a:latin typeface="Helvetica" charset="0"/>
              <a:ea typeface="Helvetica" charset="0"/>
              <a:cs typeface="Helvetica" charset="0"/>
            </a:endParaRPr>
          </a:p>
        </p:txBody>
      </p:sp>
      <p:sp>
        <p:nvSpPr>
          <p:cNvPr id="55" name="ZoneTexte 54">
            <a:extLst>
              <a:ext uri="{FF2B5EF4-FFF2-40B4-BE49-F238E27FC236}">
                <a16:creationId xmlns:a16="http://schemas.microsoft.com/office/drawing/2014/main" id="{F65F83C8-4117-EA4F-BE20-7C54B4C7390D}"/>
              </a:ext>
            </a:extLst>
          </p:cNvPr>
          <p:cNvSpPr txBox="1"/>
          <p:nvPr/>
        </p:nvSpPr>
        <p:spPr>
          <a:xfrm>
            <a:off x="14918098" y="37891884"/>
            <a:ext cx="14677241" cy="3056913"/>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dirty="0">
                <a:ln>
                  <a:noFill/>
                </a:ln>
                <a:effectLst/>
                <a:uLnTx/>
                <a:uFillTx/>
                <a:latin typeface="Helvetica" charset="0"/>
                <a:ea typeface="Helvetica" charset="0"/>
                <a:cs typeface="Helvetica" charset="0"/>
              </a:rPr>
              <a:t>	Les questions plus complexes </a:t>
            </a:r>
            <a:r>
              <a:rPr lang="fr-FR" sz="3200" dirty="0">
                <a:latin typeface="Helvetica" charset="0"/>
                <a:ea typeface="Helvetica" charset="0"/>
                <a:cs typeface="Helvetica" charset="0"/>
              </a:rPr>
              <a:t>pour les étudiants requiert un plus grand nombre de tentative (Fig4a &amp; Fig5a) et plus de temps pour soumettre la bonne réponse (Fig4b &amp; </a:t>
            </a:r>
            <a:r>
              <a:rPr lang="fr-FR" sz="3200" dirty="0" err="1">
                <a:latin typeface="Helvetica" charset="0"/>
                <a:ea typeface="Helvetica" charset="0"/>
                <a:cs typeface="Helvetica" charset="0"/>
              </a:rPr>
              <a:t>Fig</a:t>
            </a:r>
            <a:r>
              <a:rPr lang="fr-FR" sz="3200" dirty="0">
                <a:latin typeface="Helvetica" charset="0"/>
                <a:ea typeface="Helvetica" charset="0"/>
                <a:cs typeface="Helvetica" charset="0"/>
              </a:rPr>
              <a:t> 5b). En conclusion, sans analyser l’ensemble des propositions faites par les étudiants, nous avons mis en avant des possibles difficultés des étudiants avec des </a:t>
            </a:r>
            <a:r>
              <a:rPr lang="fr-FR" sz="3200">
                <a:latin typeface="Helvetica" charset="0"/>
                <a:ea typeface="Helvetica" charset="0"/>
                <a:cs typeface="Helvetica" charset="0"/>
              </a:rPr>
              <a:t>indicateurs simples. </a:t>
            </a:r>
            <a:endParaRPr lang="fr-FR" sz="3200" dirty="0">
              <a:latin typeface="Helvetica" charset="0"/>
              <a:ea typeface="Helvetica" charset="0"/>
              <a:cs typeface="Helvetica" charset="0"/>
            </a:endParaRPr>
          </a:p>
        </p:txBody>
      </p:sp>
    </p:spTree>
    <p:extLst>
      <p:ext uri="{BB962C8B-B14F-4D97-AF65-F5344CB8AC3E}">
        <p14:creationId xmlns:p14="http://schemas.microsoft.com/office/powerpoint/2010/main" val="578050407"/>
      </p:ext>
    </p:extLst>
  </p:cSld>
  <p:clrMapOvr>
    <a:masterClrMapping/>
  </p:clrMapOvr>
</p:sld>
</file>

<file path=ppt/theme/theme1.xml><?xml version="1.0" encoding="utf-8"?>
<a:theme xmlns:a="http://schemas.openxmlformats.org/drawingml/2006/main" name="Thème poster Umons">
  <a:themeElements>
    <a:clrScheme name="UMons">
      <a:dk1>
        <a:sysClr val="windowText" lastClr="000000"/>
      </a:dk1>
      <a:lt1>
        <a:sysClr val="window" lastClr="FFFFFF"/>
      </a:lt1>
      <a:dk2>
        <a:srgbClr val="1F497D"/>
      </a:dk2>
      <a:lt2>
        <a:srgbClr val="EEECE1"/>
      </a:lt2>
      <a:accent1>
        <a:srgbClr val="00ABCC"/>
      </a:accent1>
      <a:accent2>
        <a:srgbClr val="C40039"/>
      </a:accent2>
      <a:accent3>
        <a:srgbClr val="A5A5A5"/>
      </a:accent3>
      <a:accent4>
        <a:srgbClr val="94CD7E"/>
      </a:accent4>
      <a:accent5>
        <a:srgbClr val="8DB3E2"/>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lIns="91440" tIns="45720" rIns="91440" bIns="45720" rtlCol="0">
        <a:normAutofit fontScale="92500" lnSpcReduction="10000"/>
      </a:bodyPr>
      <a:lstStyle>
        <a:defPPr marL="342900" marR="0" indent="-342900" algn="l" defTabSz="914400" rtl="0" eaLnBrk="0" fontAlgn="base" latinLnBrk="0" hangingPunct="0">
          <a:lnSpc>
            <a:spcPct val="100000"/>
          </a:lnSpc>
          <a:spcBef>
            <a:spcPct val="0"/>
          </a:spcBef>
          <a:spcAft>
            <a:spcPct val="0"/>
          </a:spcAft>
          <a:buClrTx/>
          <a:buSzTx/>
          <a:buFont typeface="Arial" pitchFamily="34" charset="0"/>
          <a:buNone/>
          <a:tabLst/>
          <a:defRPr kumimoji="0" sz="2800" b="0" i="0" u="none" strike="noStrike" kern="1200" cap="none" spc="0" normalizeH="0" baseline="0" noProof="0" dirty="0" smtClean="0">
            <a:ln>
              <a:noFill/>
            </a:ln>
            <a:solidFill>
              <a:srgbClr val="808080"/>
            </a:solidFill>
            <a:effectLst/>
            <a:uLnTx/>
            <a:uFillTx/>
            <a:latin typeface="Calibri" pitchFamily="34" charset="0"/>
            <a:ea typeface="Calibri" pitchFamily="34" charset="0"/>
            <a:cs typeface="Times New Roman" pitchFamily="18" charset="0"/>
          </a:defRPr>
        </a:defPPr>
      </a:lstStyle>
    </a:txDef>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Thème poster Umons</Template>
  <TotalTime>31739</TotalTime>
  <Words>216</Words>
  <Application>Microsoft Macintosh PowerPoint</Application>
  <PresentationFormat>Personnalisé</PresentationFormat>
  <Paragraphs>39</Paragraphs>
  <Slides>1</Slides>
  <Notes>1</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vt:i4>
      </vt:variant>
    </vt:vector>
  </HeadingPairs>
  <TitlesOfParts>
    <vt:vector size="8" baseType="lpstr">
      <vt:lpstr>Arial</vt:lpstr>
      <vt:lpstr>Calibri</vt:lpstr>
      <vt:lpstr>Cambria</vt:lpstr>
      <vt:lpstr>Century Gothic</vt:lpstr>
      <vt:lpstr>Helvetica</vt:lpstr>
      <vt:lpstr>Wingdings</vt:lpstr>
      <vt:lpstr>Thème poster Umons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Florian Boon</dc:creator>
  <cp:lastModifiedBy>Guyliann ENGELS</cp:lastModifiedBy>
  <cp:revision>952</cp:revision>
  <cp:lastPrinted>2018-12-13T11:09:22Z</cp:lastPrinted>
  <dcterms:created xsi:type="dcterms:W3CDTF">2010-03-01T10:05:47Z</dcterms:created>
  <dcterms:modified xsi:type="dcterms:W3CDTF">2019-02-28T05:45:04Z</dcterms:modified>
</cp:coreProperties>
</file>

<file path=docProps/thumbnail.jpeg>
</file>